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Averag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1AEE2E-679B-4B53-9716-C6C89D2BFE27}">
  <a:tblStyle styleId="{C61AEE2E-679B-4B53-9716-C6C89D2BFE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Average-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8f01394af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8f01394af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8e7c1c61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8e7c1c61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8c0ee32ea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8c0ee32ea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38e7c1c61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38e7c1c6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8c0ee32e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8c0ee32e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8c0ee32e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8c0ee32e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8e7c1c6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8e7c1c6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8e7c1c61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8e7c1c61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8c0ee32ea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38c0ee32ea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8c0ee32e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38c0ee32ea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38c0ee32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38c0ee32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8c0ee32ea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8c0ee32ea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8c0ee32e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38c0ee32e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8c0ee32ea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8c0ee32ea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38c0ee32e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38c0ee32e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8e7c1c61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38e7c1c61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8f01394a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8f01394a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8f8cff13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8f8cff13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8e7c1c6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8e7c1c6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8e7c1c61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8e7c1c6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8e7c1c6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8e7c1c6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8c0ee32e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8c0ee32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38e7c1c61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38e7c1c61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8e7c1c61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8e7c1c61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8e7c1c61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8e7c1c61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jpg"/><Relationship Id="rId4" Type="http://schemas.openxmlformats.org/officeDocument/2006/relationships/image" Target="../media/image24.jpg"/><Relationship Id="rId5"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15.jpg"/><Relationship Id="rId5"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_uxtvt2ecJzPk3Xn3dmdmCrfZFA_YNKM/view" TargetMode="Externa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7.jpg"/><Relationship Id="rId4" Type="http://schemas.openxmlformats.org/officeDocument/2006/relationships/image" Target="../media/image41.png"/><Relationship Id="rId5"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2.jpg"/><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7.jp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22.jp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7.jpg"/><Relationship Id="rId8"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3.jp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0" y="457400"/>
            <a:ext cx="7801500" cy="23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20"/>
              <a:t>MAE 494/598</a:t>
            </a:r>
            <a:endParaRPr sz="3220"/>
          </a:p>
          <a:p>
            <a:pPr indent="0" lvl="0" marL="0" rtl="0" algn="ctr">
              <a:spcBef>
                <a:spcPts val="0"/>
              </a:spcBef>
              <a:spcAft>
                <a:spcPts val="0"/>
              </a:spcAft>
              <a:buSzPts val="990"/>
              <a:buNone/>
            </a:pPr>
            <a:r>
              <a:rPr lang="en" sz="3220"/>
              <a:t>Application Development Project</a:t>
            </a:r>
            <a:endParaRPr sz="3220"/>
          </a:p>
          <a:p>
            <a:pPr indent="0" lvl="0" marL="0" rtl="0" algn="ctr">
              <a:spcBef>
                <a:spcPts val="0"/>
              </a:spcBef>
              <a:spcAft>
                <a:spcPts val="0"/>
              </a:spcAft>
              <a:buSzPts val="990"/>
              <a:buNone/>
            </a:pPr>
            <a:r>
              <a:rPr lang="en" sz="3220"/>
              <a:t>Topic : Hot Water-Waste Harvest Device</a:t>
            </a:r>
            <a:endParaRPr sz="322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fontScale="62500" lnSpcReduction="10000"/>
          </a:bodyPr>
          <a:lstStyle/>
          <a:p>
            <a:pPr indent="0" lvl="0" marL="0" rtl="0" algn="ctr">
              <a:spcBef>
                <a:spcPts val="0"/>
              </a:spcBef>
              <a:spcAft>
                <a:spcPts val="0"/>
              </a:spcAft>
              <a:buNone/>
            </a:pPr>
            <a:r>
              <a:rPr lang="en" sz="2595"/>
              <a:t>Team 3 – Tabsheer A. Askari, Kenneth Dmello, Desirae Perales, Antonio Caputo</a:t>
            </a:r>
            <a:endParaRPr sz="2595"/>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Construction</a:t>
            </a:r>
            <a:endParaRPr/>
          </a:p>
          <a:p>
            <a:pPr indent="0" lvl="0" marL="0" rtl="0" algn="l">
              <a:spcBef>
                <a:spcPts val="0"/>
              </a:spcBef>
              <a:spcAft>
                <a:spcPts val="0"/>
              </a:spcAft>
              <a:buNone/>
            </a:pPr>
            <a:r>
              <a:t/>
            </a:r>
            <a:endParaRPr/>
          </a:p>
        </p:txBody>
      </p:sp>
      <p:sp>
        <p:nvSpPr>
          <p:cNvPr id="140" name="Google Shape;14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Sintering the filled heat-pressed molds in the Furnace (KSL-1700X)</a:t>
            </a:r>
            <a:endParaRPr sz="1400"/>
          </a:p>
        </p:txBody>
      </p:sp>
      <p:pic>
        <p:nvPicPr>
          <p:cNvPr id="141" name="Google Shape;141;p22"/>
          <p:cNvPicPr preferRelativeResize="0"/>
          <p:nvPr/>
        </p:nvPicPr>
        <p:blipFill>
          <a:blip r:embed="rId3">
            <a:alphaModFix/>
          </a:blip>
          <a:stretch>
            <a:fillRect/>
          </a:stretch>
        </p:blipFill>
        <p:spPr>
          <a:xfrm>
            <a:off x="6157313" y="2027275"/>
            <a:ext cx="2438450" cy="2541599"/>
          </a:xfrm>
          <a:prstGeom prst="rect">
            <a:avLst/>
          </a:prstGeom>
          <a:noFill/>
          <a:ln>
            <a:noFill/>
          </a:ln>
        </p:spPr>
      </p:pic>
      <p:pic>
        <p:nvPicPr>
          <p:cNvPr id="142" name="Google Shape;142;p22"/>
          <p:cNvPicPr preferRelativeResize="0"/>
          <p:nvPr/>
        </p:nvPicPr>
        <p:blipFill>
          <a:blip r:embed="rId4">
            <a:alphaModFix/>
          </a:blip>
          <a:stretch>
            <a:fillRect/>
          </a:stretch>
        </p:blipFill>
        <p:spPr>
          <a:xfrm>
            <a:off x="3259537" y="2027275"/>
            <a:ext cx="2438450" cy="2541599"/>
          </a:xfrm>
          <a:prstGeom prst="rect">
            <a:avLst/>
          </a:prstGeom>
          <a:noFill/>
          <a:ln>
            <a:noFill/>
          </a:ln>
        </p:spPr>
      </p:pic>
      <p:pic>
        <p:nvPicPr>
          <p:cNvPr id="143" name="Google Shape;143;p22"/>
          <p:cNvPicPr preferRelativeResize="0"/>
          <p:nvPr/>
        </p:nvPicPr>
        <p:blipFill rotWithShape="1">
          <a:blip r:embed="rId5">
            <a:alphaModFix/>
          </a:blip>
          <a:srcRect b="10844" l="12073" r="13444" t="26103"/>
          <a:stretch/>
        </p:blipFill>
        <p:spPr>
          <a:xfrm>
            <a:off x="548238" y="2027275"/>
            <a:ext cx="2251976" cy="2541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Sintering Curve</a:t>
            </a:r>
            <a:endParaRPr/>
          </a:p>
        </p:txBody>
      </p:sp>
      <p:grpSp>
        <p:nvGrpSpPr>
          <p:cNvPr id="149" name="Google Shape;149;p23"/>
          <p:cNvGrpSpPr/>
          <p:nvPr/>
        </p:nvGrpSpPr>
        <p:grpSpPr>
          <a:xfrm>
            <a:off x="1666775" y="1157255"/>
            <a:ext cx="5780690" cy="3585172"/>
            <a:chOff x="1361975" y="1233455"/>
            <a:chExt cx="5780690" cy="3585172"/>
          </a:xfrm>
        </p:grpSpPr>
        <p:pic>
          <p:nvPicPr>
            <p:cNvPr id="150" name="Google Shape;150;p23"/>
            <p:cNvPicPr preferRelativeResize="0"/>
            <p:nvPr/>
          </p:nvPicPr>
          <p:blipFill>
            <a:blip r:embed="rId3">
              <a:alphaModFix/>
            </a:blip>
            <a:stretch>
              <a:fillRect/>
            </a:stretch>
          </p:blipFill>
          <p:spPr>
            <a:xfrm>
              <a:off x="1361975" y="1233455"/>
              <a:ext cx="5780690" cy="3585172"/>
            </a:xfrm>
            <a:prstGeom prst="rect">
              <a:avLst/>
            </a:prstGeom>
            <a:noFill/>
            <a:ln>
              <a:noFill/>
            </a:ln>
          </p:spPr>
        </p:pic>
        <p:sp>
          <p:nvSpPr>
            <p:cNvPr id="151" name="Google Shape;151;p23"/>
            <p:cNvSpPr txBox="1"/>
            <p:nvPr/>
          </p:nvSpPr>
          <p:spPr>
            <a:xfrm>
              <a:off x="4108309" y="1815225"/>
              <a:ext cx="67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verage"/>
                  <a:ea typeface="Average"/>
                  <a:cs typeface="Average"/>
                  <a:sym typeface="Average"/>
                </a:rPr>
                <a:t>240 min</a:t>
              </a:r>
              <a:endParaRPr sz="1000">
                <a:latin typeface="Average"/>
                <a:ea typeface="Average"/>
                <a:cs typeface="Average"/>
                <a:sym typeface="Average"/>
              </a:endParaRPr>
            </a:p>
          </p:txBody>
        </p:sp>
        <p:sp>
          <p:nvSpPr>
            <p:cNvPr id="152" name="Google Shape;152;p23"/>
            <p:cNvSpPr txBox="1"/>
            <p:nvPr/>
          </p:nvSpPr>
          <p:spPr>
            <a:xfrm>
              <a:off x="6247197" y="2392550"/>
              <a:ext cx="63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verage"/>
                  <a:ea typeface="Average"/>
                  <a:cs typeface="Average"/>
                  <a:sym typeface="Average"/>
                </a:rPr>
                <a:t>Furnace</a:t>
              </a:r>
              <a:endParaRPr sz="1000">
                <a:latin typeface="Average"/>
                <a:ea typeface="Average"/>
                <a:cs typeface="Average"/>
                <a:sym typeface="Average"/>
              </a:endParaRPr>
            </a:p>
            <a:p>
              <a:pPr indent="0" lvl="0" marL="0" rtl="0" algn="l">
                <a:spcBef>
                  <a:spcPts val="0"/>
                </a:spcBef>
                <a:spcAft>
                  <a:spcPts val="0"/>
                </a:spcAft>
                <a:buNone/>
              </a:pPr>
              <a:r>
                <a:rPr lang="en" sz="1000">
                  <a:latin typeface="Average"/>
                  <a:ea typeface="Average"/>
                  <a:cs typeface="Average"/>
                  <a:sym typeface="Average"/>
                </a:rPr>
                <a:t>cooling</a:t>
              </a:r>
              <a:endParaRPr sz="1000">
                <a:latin typeface="Average"/>
                <a:ea typeface="Average"/>
                <a:cs typeface="Average"/>
                <a:sym typeface="Average"/>
              </a:endParaRPr>
            </a:p>
          </p:txBody>
        </p:sp>
        <p:sp>
          <p:nvSpPr>
            <p:cNvPr id="153" name="Google Shape;153;p23"/>
            <p:cNvSpPr txBox="1"/>
            <p:nvPr/>
          </p:nvSpPr>
          <p:spPr>
            <a:xfrm rot="-3711974">
              <a:off x="1931651" y="3050765"/>
              <a:ext cx="1484948" cy="33872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verage"/>
                  <a:ea typeface="Average"/>
                  <a:cs typeface="Average"/>
                  <a:sym typeface="Average"/>
                </a:rPr>
                <a:t>Ramping rate 5℃/min</a:t>
              </a:r>
              <a:endParaRPr sz="1000">
                <a:latin typeface="Average"/>
                <a:ea typeface="Average"/>
                <a:cs typeface="Average"/>
                <a:sym typeface="Average"/>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Construction</a:t>
            </a:r>
            <a:endParaRPr/>
          </a:p>
        </p:txBody>
      </p:sp>
      <p:sp>
        <p:nvSpPr>
          <p:cNvPr id="159" name="Google Shape;159;p24"/>
          <p:cNvSpPr txBox="1"/>
          <p:nvPr>
            <p:ph idx="1" type="body"/>
          </p:nvPr>
        </p:nvSpPr>
        <p:spPr>
          <a:xfrm>
            <a:off x="311700" y="1152475"/>
            <a:ext cx="8520600" cy="3758700"/>
          </a:xfrm>
          <a:prstGeom prst="rect">
            <a:avLst/>
          </a:prstGeom>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None/>
            </a:pPr>
            <a:r>
              <a:rPr lang="en" sz="2310" u="sng"/>
              <a:t>Design of Test-Pipe:</a:t>
            </a:r>
            <a:endParaRPr sz="2310" u="sng"/>
          </a:p>
          <a:p>
            <a:pPr indent="-317055" lvl="0" marL="457200" rtl="0" algn="l">
              <a:lnSpc>
                <a:spcPct val="115000"/>
              </a:lnSpc>
              <a:spcBef>
                <a:spcPts val="1200"/>
              </a:spcBef>
              <a:spcAft>
                <a:spcPts val="0"/>
              </a:spcAft>
              <a:buSzPct val="100000"/>
              <a:buChar char="●"/>
            </a:pPr>
            <a:r>
              <a:rPr lang="en" sz="1990"/>
              <a:t>Design of pipe on SOLIDWORKS</a:t>
            </a:r>
            <a:endParaRPr sz="1990"/>
          </a:p>
          <a:p>
            <a:pPr indent="-317055" lvl="0" marL="457200" rtl="0" algn="l">
              <a:lnSpc>
                <a:spcPct val="115000"/>
              </a:lnSpc>
              <a:spcBef>
                <a:spcPts val="0"/>
              </a:spcBef>
              <a:spcAft>
                <a:spcPts val="0"/>
              </a:spcAft>
              <a:buSzPct val="100000"/>
              <a:buChar char="●"/>
            </a:pPr>
            <a:r>
              <a:rPr lang="en" sz="1990"/>
              <a:t>Slicing and adding supports for overhangs in Chitubox</a:t>
            </a:r>
            <a:endParaRPr sz="1990"/>
          </a:p>
          <a:p>
            <a:pPr indent="-317055" lvl="0" marL="457200" rtl="0" algn="l">
              <a:lnSpc>
                <a:spcPct val="115000"/>
              </a:lnSpc>
              <a:spcBef>
                <a:spcPts val="0"/>
              </a:spcBef>
              <a:spcAft>
                <a:spcPts val="0"/>
              </a:spcAft>
              <a:buSzPct val="100000"/>
              <a:buChar char="●"/>
            </a:pPr>
            <a:r>
              <a:rPr lang="en" sz="1990"/>
              <a:t>3D printing using the Sonic Mini 4k SLA printer.</a:t>
            </a:r>
            <a:endParaRPr sz="1990"/>
          </a:p>
          <a:p>
            <a:pPr indent="0" lvl="0" marL="0" rtl="0" algn="l">
              <a:spcBef>
                <a:spcPts val="1200"/>
              </a:spcBef>
              <a:spcAft>
                <a:spcPts val="0"/>
              </a:spcAft>
              <a:buNone/>
            </a:pPr>
            <a:r>
              <a:t/>
            </a:r>
            <a:endParaRPr sz="1990"/>
          </a:p>
          <a:p>
            <a:pPr indent="0" lvl="0" marL="0" rtl="0" algn="l">
              <a:spcBef>
                <a:spcPts val="1200"/>
              </a:spcBef>
              <a:spcAft>
                <a:spcPts val="0"/>
              </a:spcAft>
              <a:buNone/>
            </a:pPr>
            <a:r>
              <a:t/>
            </a:r>
            <a:endParaRPr sz="3650"/>
          </a:p>
          <a:p>
            <a:pPr indent="0" lvl="0" marL="0" rtl="0" algn="l">
              <a:spcBef>
                <a:spcPts val="1200"/>
              </a:spcBef>
              <a:spcAft>
                <a:spcPts val="0"/>
              </a:spcAft>
              <a:buNone/>
            </a:pPr>
            <a:r>
              <a:t/>
            </a:r>
            <a:endParaRPr sz="3650"/>
          </a:p>
          <a:p>
            <a:pPr indent="0" lvl="0" marL="0" rtl="0" algn="l">
              <a:spcBef>
                <a:spcPts val="1200"/>
              </a:spcBef>
              <a:spcAft>
                <a:spcPts val="0"/>
              </a:spcAft>
              <a:buNone/>
            </a:pPr>
            <a:r>
              <a:t/>
            </a:r>
            <a:endParaRPr sz="4450"/>
          </a:p>
          <a:p>
            <a:pPr indent="457200" lvl="0" marL="914400" rtl="0" algn="l">
              <a:spcBef>
                <a:spcPts val="1200"/>
              </a:spcBef>
              <a:spcAft>
                <a:spcPts val="1200"/>
              </a:spcAft>
              <a:buNone/>
            </a:pPr>
            <a:r>
              <a:rPr lang="en" sz="3010"/>
              <a:t>                                  		</a:t>
            </a:r>
            <a:endParaRPr sz="3010"/>
          </a:p>
        </p:txBody>
      </p:sp>
      <p:pic>
        <p:nvPicPr>
          <p:cNvPr id="160" name="Google Shape;160;p24"/>
          <p:cNvPicPr preferRelativeResize="0"/>
          <p:nvPr/>
        </p:nvPicPr>
        <p:blipFill>
          <a:blip r:embed="rId3">
            <a:alphaModFix/>
          </a:blip>
          <a:stretch>
            <a:fillRect/>
          </a:stretch>
        </p:blipFill>
        <p:spPr>
          <a:xfrm>
            <a:off x="6616473" y="328850"/>
            <a:ext cx="1625007" cy="2166676"/>
          </a:xfrm>
          <a:prstGeom prst="rect">
            <a:avLst/>
          </a:prstGeom>
          <a:noFill/>
          <a:ln>
            <a:noFill/>
          </a:ln>
        </p:spPr>
      </p:pic>
      <p:pic>
        <p:nvPicPr>
          <p:cNvPr id="161" name="Google Shape;161;p24"/>
          <p:cNvPicPr preferRelativeResize="0"/>
          <p:nvPr/>
        </p:nvPicPr>
        <p:blipFill>
          <a:blip r:embed="rId4">
            <a:alphaModFix/>
          </a:blip>
          <a:stretch>
            <a:fillRect/>
          </a:stretch>
        </p:blipFill>
        <p:spPr>
          <a:xfrm>
            <a:off x="902513" y="2904875"/>
            <a:ext cx="3142334" cy="1767550"/>
          </a:xfrm>
          <a:prstGeom prst="rect">
            <a:avLst/>
          </a:prstGeom>
          <a:noFill/>
          <a:ln>
            <a:noFill/>
          </a:ln>
        </p:spPr>
      </p:pic>
      <p:pic>
        <p:nvPicPr>
          <p:cNvPr id="162" name="Google Shape;162;p24"/>
          <p:cNvPicPr preferRelativeResize="0"/>
          <p:nvPr/>
        </p:nvPicPr>
        <p:blipFill rotWithShape="1">
          <a:blip r:embed="rId5">
            <a:alphaModFix/>
          </a:blip>
          <a:srcRect b="32546" l="0" r="10762" t="33089"/>
          <a:stretch/>
        </p:blipFill>
        <p:spPr>
          <a:xfrm>
            <a:off x="4798938" y="2904875"/>
            <a:ext cx="3442548" cy="17675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Construction</a:t>
            </a:r>
            <a:endParaRPr/>
          </a:p>
          <a:p>
            <a:pPr indent="0" lvl="0" marL="0" rtl="0" algn="l">
              <a:spcBef>
                <a:spcPts val="0"/>
              </a:spcBef>
              <a:spcAft>
                <a:spcPts val="0"/>
              </a:spcAft>
              <a:buNone/>
            </a:pPr>
            <a:r>
              <a:t/>
            </a:r>
            <a:endParaRPr/>
          </a:p>
        </p:txBody>
      </p:sp>
      <p:sp>
        <p:nvSpPr>
          <p:cNvPr id="168" name="Google Shape;16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70000"/>
              </a:lnSpc>
              <a:spcBef>
                <a:spcPts val="0"/>
              </a:spcBef>
              <a:spcAft>
                <a:spcPts val="0"/>
              </a:spcAft>
              <a:buNone/>
            </a:pPr>
            <a:r>
              <a:rPr lang="en" sz="1300" u="sng"/>
              <a:t>Assembling the parts for experimentation</a:t>
            </a:r>
            <a:endParaRPr sz="1300" u="sng"/>
          </a:p>
          <a:p>
            <a:pPr indent="-311150" lvl="0" marL="457200" rtl="0" algn="l">
              <a:lnSpc>
                <a:spcPct val="115000"/>
              </a:lnSpc>
              <a:spcBef>
                <a:spcPts val="1200"/>
              </a:spcBef>
              <a:spcAft>
                <a:spcPts val="0"/>
              </a:spcAft>
              <a:buSzPts val="1300"/>
              <a:buChar char="●"/>
            </a:pPr>
            <a:r>
              <a:rPr lang="en" sz="1300"/>
              <a:t>Placing N-type and P-type materials inside the groove of the test pipe.</a:t>
            </a:r>
            <a:endParaRPr sz="1300"/>
          </a:p>
          <a:p>
            <a:pPr indent="-311150" lvl="0" marL="457200" rtl="0" algn="l">
              <a:lnSpc>
                <a:spcPct val="115000"/>
              </a:lnSpc>
              <a:spcBef>
                <a:spcPts val="0"/>
              </a:spcBef>
              <a:spcAft>
                <a:spcPts val="0"/>
              </a:spcAft>
              <a:buSzPts val="1300"/>
              <a:buChar char="●"/>
            </a:pPr>
            <a:r>
              <a:rPr lang="en" sz="1300"/>
              <a:t>A circuit for connecting electrical wires.</a:t>
            </a:r>
            <a:endParaRPr sz="1300"/>
          </a:p>
          <a:p>
            <a:pPr indent="-311150" lvl="0" marL="457200" rtl="0" algn="l">
              <a:lnSpc>
                <a:spcPct val="115000"/>
              </a:lnSpc>
              <a:spcBef>
                <a:spcPts val="0"/>
              </a:spcBef>
              <a:spcAft>
                <a:spcPts val="0"/>
              </a:spcAft>
              <a:buSzPts val="1300"/>
              <a:buChar char="●"/>
            </a:pPr>
            <a:r>
              <a:rPr lang="en" sz="1300"/>
              <a:t>Placement of the device in the hot water-waste source.</a:t>
            </a:r>
            <a:endParaRPr sz="3850"/>
          </a:p>
        </p:txBody>
      </p:sp>
      <p:pic>
        <p:nvPicPr>
          <p:cNvPr id="169" name="Google Shape;169;p25"/>
          <p:cNvPicPr preferRelativeResize="0"/>
          <p:nvPr/>
        </p:nvPicPr>
        <p:blipFill>
          <a:blip r:embed="rId3">
            <a:alphaModFix/>
          </a:blip>
          <a:stretch>
            <a:fillRect/>
          </a:stretch>
        </p:blipFill>
        <p:spPr>
          <a:xfrm>
            <a:off x="4918475" y="2708825"/>
            <a:ext cx="3394200" cy="1909224"/>
          </a:xfrm>
          <a:prstGeom prst="rect">
            <a:avLst/>
          </a:prstGeom>
          <a:noFill/>
          <a:ln>
            <a:noFill/>
          </a:ln>
        </p:spPr>
      </p:pic>
      <p:pic>
        <p:nvPicPr>
          <p:cNvPr id="170" name="Google Shape;170;p25"/>
          <p:cNvPicPr preferRelativeResize="0"/>
          <p:nvPr/>
        </p:nvPicPr>
        <p:blipFill>
          <a:blip r:embed="rId4">
            <a:alphaModFix/>
          </a:blip>
          <a:stretch>
            <a:fillRect/>
          </a:stretch>
        </p:blipFill>
        <p:spPr>
          <a:xfrm>
            <a:off x="872936" y="2691600"/>
            <a:ext cx="2875862" cy="1926450"/>
          </a:xfrm>
          <a:prstGeom prst="rect">
            <a:avLst/>
          </a:prstGeom>
          <a:noFill/>
          <a:ln>
            <a:noFill/>
          </a:ln>
        </p:spPr>
      </p:pic>
      <p:sp>
        <p:nvSpPr>
          <p:cNvPr id="171" name="Google Shape;171;p25"/>
          <p:cNvSpPr/>
          <p:nvPr/>
        </p:nvSpPr>
        <p:spPr>
          <a:xfrm>
            <a:off x="3767988" y="3394575"/>
            <a:ext cx="1131300" cy="520500"/>
          </a:xfrm>
          <a:prstGeom prst="rightArrow">
            <a:avLst>
              <a:gd fmla="val 50000" name="adj1"/>
              <a:gd fmla="val 50000" name="adj2"/>
            </a:avLst>
          </a:prstGeom>
          <a:solidFill>
            <a:srgbClr val="D1D5DB"/>
          </a:solid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214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a:t>
            </a:r>
            <a:endParaRPr/>
          </a:p>
        </p:txBody>
      </p:sp>
      <p:pic>
        <p:nvPicPr>
          <p:cNvPr id="177" name="Google Shape;177;p26" title="Building video3.wmv">
            <a:hlinkClick r:id="rId3"/>
          </p:cNvPr>
          <p:cNvPicPr preferRelativeResize="0"/>
          <p:nvPr/>
        </p:nvPicPr>
        <p:blipFill>
          <a:blip r:embed="rId4">
            <a:alphaModFix/>
          </a:blip>
          <a:stretch>
            <a:fillRect/>
          </a:stretch>
        </p:blipFill>
        <p:spPr>
          <a:xfrm>
            <a:off x="971000" y="812675"/>
            <a:ext cx="7202002" cy="4051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Mechatronics System/Components</a:t>
            </a:r>
            <a:endParaRPr/>
          </a:p>
        </p:txBody>
      </p:sp>
      <p:sp>
        <p:nvSpPr>
          <p:cNvPr id="183" name="Google Shape;183;p27"/>
          <p:cNvSpPr txBox="1"/>
          <p:nvPr>
            <p:ph idx="1" type="body"/>
          </p:nvPr>
        </p:nvSpPr>
        <p:spPr>
          <a:xfrm>
            <a:off x="311700" y="11600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system consisted of 3 main components:</a:t>
            </a:r>
            <a:endParaRPr/>
          </a:p>
          <a:p>
            <a:pPr indent="-342900" lvl="0" marL="457200" rtl="0" algn="l">
              <a:spcBef>
                <a:spcPts val="1200"/>
              </a:spcBef>
              <a:spcAft>
                <a:spcPts val="0"/>
              </a:spcAft>
              <a:buSzPts val="1800"/>
              <a:buChar char="●"/>
            </a:pPr>
            <a:r>
              <a:rPr lang="en"/>
              <a:t>The TEG material,</a:t>
            </a:r>
            <a:endParaRPr/>
          </a:p>
          <a:p>
            <a:pPr indent="-342900" lvl="0" marL="457200" rtl="0" algn="l">
              <a:spcBef>
                <a:spcPts val="0"/>
              </a:spcBef>
              <a:spcAft>
                <a:spcPts val="0"/>
              </a:spcAft>
              <a:buSzPts val="1800"/>
              <a:buChar char="●"/>
            </a:pPr>
            <a:r>
              <a:rPr lang="en"/>
              <a:t>The hot water tube,</a:t>
            </a:r>
            <a:endParaRPr/>
          </a:p>
          <a:p>
            <a:pPr indent="-342900" lvl="0" marL="457200" rtl="0" algn="l">
              <a:spcBef>
                <a:spcPts val="0"/>
              </a:spcBef>
              <a:spcAft>
                <a:spcPts val="0"/>
              </a:spcAft>
              <a:buClr>
                <a:schemeClr val="dk1"/>
              </a:buClr>
              <a:buSzPts val="1800"/>
              <a:buChar char="●"/>
            </a:pPr>
            <a:r>
              <a:rPr lang="en">
                <a:solidFill>
                  <a:schemeClr val="dk1"/>
                </a:solidFill>
              </a:rPr>
              <a:t>The electrical components/circuitry to test whether the TEG material was producing any electricity.</a:t>
            </a:r>
            <a:endParaRPr>
              <a:solidFill>
                <a:schemeClr val="dk1"/>
              </a:solidFill>
            </a:endParaRPr>
          </a:p>
        </p:txBody>
      </p:sp>
      <p:pic>
        <p:nvPicPr>
          <p:cNvPr id="184" name="Google Shape;184;p27"/>
          <p:cNvPicPr preferRelativeResize="0"/>
          <p:nvPr/>
        </p:nvPicPr>
        <p:blipFill>
          <a:blip r:embed="rId3">
            <a:alphaModFix/>
          </a:blip>
          <a:stretch>
            <a:fillRect/>
          </a:stretch>
        </p:blipFill>
        <p:spPr>
          <a:xfrm>
            <a:off x="1733750" y="3220324"/>
            <a:ext cx="1981000" cy="1485750"/>
          </a:xfrm>
          <a:prstGeom prst="rect">
            <a:avLst/>
          </a:prstGeom>
          <a:noFill/>
          <a:ln>
            <a:noFill/>
          </a:ln>
        </p:spPr>
      </p:pic>
      <p:pic>
        <p:nvPicPr>
          <p:cNvPr id="185" name="Google Shape;185;p27"/>
          <p:cNvPicPr preferRelativeResize="0"/>
          <p:nvPr/>
        </p:nvPicPr>
        <p:blipFill>
          <a:blip r:embed="rId4">
            <a:alphaModFix/>
          </a:blip>
          <a:stretch>
            <a:fillRect/>
          </a:stretch>
        </p:blipFill>
        <p:spPr>
          <a:xfrm>
            <a:off x="4768925" y="3220325"/>
            <a:ext cx="2641315" cy="14857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Mechatronics System/Components</a:t>
            </a:r>
            <a:endParaRPr/>
          </a:p>
        </p:txBody>
      </p:sp>
      <p:sp>
        <p:nvSpPr>
          <p:cNvPr id="191" name="Google Shape;191;p28"/>
          <p:cNvSpPr txBox="1"/>
          <p:nvPr>
            <p:ph idx="1" type="body"/>
          </p:nvPr>
        </p:nvSpPr>
        <p:spPr>
          <a:xfrm>
            <a:off x="311700" y="1152475"/>
            <a:ext cx="491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were several pieces of equipment we used during the manufacturing process for the TEG materials.</a:t>
            </a:r>
            <a:endParaRPr/>
          </a:p>
          <a:p>
            <a:pPr indent="-342900" lvl="0" marL="457200" rtl="0" algn="l">
              <a:spcBef>
                <a:spcPts val="1200"/>
              </a:spcBef>
              <a:spcAft>
                <a:spcPts val="0"/>
              </a:spcAft>
              <a:buSzPts val="1800"/>
              <a:buChar char="●"/>
            </a:pPr>
            <a:r>
              <a:rPr lang="en"/>
              <a:t>SLA 3D Printer - to print the molds and presses for the material, and to print the pipes for testing</a:t>
            </a:r>
            <a:endParaRPr/>
          </a:p>
          <a:p>
            <a:pPr indent="-342900" lvl="0" marL="457200" rtl="0" algn="l">
              <a:spcBef>
                <a:spcPts val="0"/>
              </a:spcBef>
              <a:spcAft>
                <a:spcPts val="0"/>
              </a:spcAft>
              <a:buSzPts val="1800"/>
              <a:buChar char="●"/>
            </a:pPr>
            <a:r>
              <a:rPr lang="en"/>
              <a:t>Hot press - used to press and heat the powdered TEG material in the molds before sintering</a:t>
            </a:r>
            <a:endParaRPr/>
          </a:p>
        </p:txBody>
      </p:sp>
      <p:pic>
        <p:nvPicPr>
          <p:cNvPr id="192" name="Google Shape;192;p28"/>
          <p:cNvPicPr preferRelativeResize="0"/>
          <p:nvPr/>
        </p:nvPicPr>
        <p:blipFill rotWithShape="1">
          <a:blip r:embed="rId3">
            <a:alphaModFix/>
          </a:blip>
          <a:srcRect b="0" l="0" r="0" t="0"/>
          <a:stretch/>
        </p:blipFill>
        <p:spPr>
          <a:xfrm rot="5400000">
            <a:off x="5414663" y="1213209"/>
            <a:ext cx="3622746" cy="27170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Mechatronics System/Components</a:t>
            </a:r>
            <a:endParaRPr/>
          </a:p>
        </p:txBody>
      </p:sp>
      <p:sp>
        <p:nvSpPr>
          <p:cNvPr id="198" name="Google Shape;198;p29"/>
          <p:cNvSpPr txBox="1"/>
          <p:nvPr>
            <p:ph idx="1" type="body"/>
          </p:nvPr>
        </p:nvSpPr>
        <p:spPr>
          <a:xfrm>
            <a:off x="311700" y="1152475"/>
            <a:ext cx="459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Arduino Pressure sensor - used to measure how much pressure we were applying with the hot press on the molds while pressing</a:t>
            </a:r>
            <a:endParaRPr/>
          </a:p>
          <a:p>
            <a:pPr indent="-342900" lvl="0" marL="457200" rtl="0" algn="l">
              <a:spcBef>
                <a:spcPts val="0"/>
              </a:spcBef>
              <a:spcAft>
                <a:spcPts val="0"/>
              </a:spcAft>
              <a:buSzPts val="1800"/>
              <a:buChar char="●"/>
            </a:pPr>
            <a:r>
              <a:rPr lang="en"/>
              <a:t>Furnace - used to sinter the material</a:t>
            </a:r>
            <a:endParaRPr/>
          </a:p>
          <a:p>
            <a:pPr indent="-342900" lvl="0" marL="457200" rtl="0" algn="l">
              <a:spcBef>
                <a:spcPts val="0"/>
              </a:spcBef>
              <a:spcAft>
                <a:spcPts val="0"/>
              </a:spcAft>
              <a:buSzPts val="1800"/>
              <a:buChar char="●"/>
            </a:pPr>
            <a:r>
              <a:rPr lang="en"/>
              <a:t>Ultrasonic cleaner - we attempted to use this to clean the surface impurities off the material after sintering</a:t>
            </a:r>
            <a:endParaRPr/>
          </a:p>
        </p:txBody>
      </p:sp>
      <p:pic>
        <p:nvPicPr>
          <p:cNvPr id="199" name="Google Shape;199;p29"/>
          <p:cNvPicPr preferRelativeResize="0"/>
          <p:nvPr/>
        </p:nvPicPr>
        <p:blipFill>
          <a:blip r:embed="rId3">
            <a:alphaModFix/>
          </a:blip>
          <a:stretch>
            <a:fillRect/>
          </a:stretch>
        </p:blipFill>
        <p:spPr>
          <a:xfrm>
            <a:off x="5158625" y="776800"/>
            <a:ext cx="3589901" cy="3589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 Faced &amp; </a:t>
            </a:r>
            <a:r>
              <a:rPr lang="en"/>
              <a:t>What We Learnt</a:t>
            </a:r>
            <a:endParaRPr/>
          </a:p>
        </p:txBody>
      </p:sp>
      <p:sp>
        <p:nvSpPr>
          <p:cNvPr id="205" name="Google Shape;20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There were several issues we faced in the progress of </a:t>
            </a:r>
            <a:r>
              <a:rPr lang="en" sz="1900"/>
              <a:t>this project</a:t>
            </a:r>
            <a:endParaRPr sz="1900"/>
          </a:p>
          <a:p>
            <a:pPr indent="-349250" lvl="0" marL="457200" rtl="0" algn="l">
              <a:spcBef>
                <a:spcPts val="1200"/>
              </a:spcBef>
              <a:spcAft>
                <a:spcPts val="0"/>
              </a:spcAft>
              <a:buSzPts val="1900"/>
              <a:buAutoNum type="arabicPeriod"/>
            </a:pPr>
            <a:r>
              <a:rPr lang="en" sz="1900"/>
              <a:t>Some molds did not cure well in the SLA printer</a:t>
            </a:r>
            <a:endParaRPr sz="1900"/>
          </a:p>
          <a:p>
            <a:pPr indent="-349250" lvl="0" marL="457200" rtl="0" algn="l">
              <a:spcBef>
                <a:spcPts val="0"/>
              </a:spcBef>
              <a:spcAft>
                <a:spcPts val="0"/>
              </a:spcAft>
              <a:buSzPts val="1900"/>
              <a:buAutoNum type="arabicPeriod"/>
            </a:pPr>
            <a:r>
              <a:rPr lang="en" sz="1900"/>
              <a:t>It was hard to handle the material and the molds due to the small size of the part</a:t>
            </a:r>
            <a:endParaRPr sz="1900"/>
          </a:p>
          <a:p>
            <a:pPr indent="-349250" lvl="0" marL="457200" rtl="0" algn="l">
              <a:spcBef>
                <a:spcPts val="0"/>
              </a:spcBef>
              <a:spcAft>
                <a:spcPts val="0"/>
              </a:spcAft>
              <a:buSzPts val="1900"/>
              <a:buAutoNum type="arabicPeriod"/>
            </a:pPr>
            <a:r>
              <a:rPr lang="en" sz="1900"/>
              <a:t>After the sintering process, the TE material part was brittle, as well as hard to handle (due to the small size).</a:t>
            </a:r>
            <a:endParaRPr sz="1900"/>
          </a:p>
          <a:p>
            <a:pPr indent="-349250" lvl="0" marL="457200" rtl="0" algn="l">
              <a:spcBef>
                <a:spcPts val="0"/>
              </a:spcBef>
              <a:spcAft>
                <a:spcPts val="0"/>
              </a:spcAft>
              <a:buSzPts val="1900"/>
              <a:buAutoNum type="arabicPeriod"/>
            </a:pPr>
            <a:r>
              <a:rPr lang="en" sz="1900"/>
              <a:t>After sintering, the parts were contaminated by a surface layer of polymer ash (from the molds).</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 1: Some molds did not cure well in the SLA printer</a:t>
            </a:r>
            <a:endParaRPr/>
          </a:p>
          <a:p>
            <a:pPr indent="0" lvl="0" marL="0" rtl="0" algn="l">
              <a:spcBef>
                <a:spcPts val="0"/>
              </a:spcBef>
              <a:spcAft>
                <a:spcPts val="0"/>
              </a:spcAft>
              <a:buNone/>
            </a:pPr>
            <a:r>
              <a:t/>
            </a:r>
            <a:endParaRPr/>
          </a:p>
        </p:txBody>
      </p:sp>
      <p:pic>
        <p:nvPicPr>
          <p:cNvPr id="211" name="Google Shape;211;p31"/>
          <p:cNvPicPr preferRelativeResize="0"/>
          <p:nvPr/>
        </p:nvPicPr>
        <p:blipFill>
          <a:blip r:embed="rId3">
            <a:alphaModFix/>
          </a:blip>
          <a:stretch>
            <a:fillRect/>
          </a:stretch>
        </p:blipFill>
        <p:spPr>
          <a:xfrm>
            <a:off x="2374950" y="2165513"/>
            <a:ext cx="4394102" cy="2471674"/>
          </a:xfrm>
          <a:prstGeom prst="rect">
            <a:avLst/>
          </a:prstGeom>
          <a:noFill/>
          <a:ln>
            <a:noFill/>
          </a:ln>
        </p:spPr>
      </p:pic>
      <p:sp>
        <p:nvSpPr>
          <p:cNvPr id="212" name="Google Shape;212;p31"/>
          <p:cNvSpPr txBox="1"/>
          <p:nvPr>
            <p:ph idx="1" type="body"/>
          </p:nvPr>
        </p:nvSpPr>
        <p:spPr>
          <a:xfrm>
            <a:off x="311700" y="1152475"/>
            <a:ext cx="8406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Some of the 3D printed molds were </a:t>
            </a:r>
            <a:r>
              <a:rPr lang="en"/>
              <a:t>unusable</a:t>
            </a:r>
            <a:r>
              <a:rPr lang="en"/>
              <a:t>. Top layers of some of the molds did not adhere well and were dislodged/damaged when removed from the build plate.</a:t>
            </a:r>
            <a:endParaRPr/>
          </a:p>
          <a:p>
            <a:pPr indent="-317500" lvl="0" marL="457200" rtl="0" algn="l">
              <a:spcBef>
                <a:spcPts val="0"/>
              </a:spcBef>
              <a:spcAft>
                <a:spcPts val="0"/>
              </a:spcAft>
              <a:buSzPts val="1400"/>
              <a:buChar char="●"/>
            </a:pPr>
            <a:r>
              <a:rPr lang="en"/>
              <a:t>Some of the molds were fragile and were damaged in the pressing process (see image below)</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11700" y="1152475"/>
            <a:ext cx="4212600" cy="34164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SzPts val="1500"/>
              <a:buChar char="●"/>
            </a:pPr>
            <a:r>
              <a:rPr lang="en" sz="1500"/>
              <a:t>A hot water waste harvest device is a type of energy recovery system that captures and recycle waste heat from hot water and uses it to generate electricity through thermoelectric generation (TEG).</a:t>
            </a:r>
            <a:endParaRPr sz="1500"/>
          </a:p>
          <a:p>
            <a:pPr indent="-323850" lvl="0" marL="457200" rtl="0" algn="just">
              <a:spcBef>
                <a:spcPts val="0"/>
              </a:spcBef>
              <a:spcAft>
                <a:spcPts val="0"/>
              </a:spcAft>
              <a:buSzPts val="1500"/>
              <a:buChar char="●"/>
            </a:pPr>
            <a:r>
              <a:rPr lang="en" sz="1500"/>
              <a:t>This type of device can be used in a variety of applications such as industrial processes, power plants, and commercial buildings</a:t>
            </a:r>
            <a:endParaRPr sz="1500"/>
          </a:p>
          <a:p>
            <a:pPr indent="-323850" lvl="0" marL="457200" rtl="0" algn="just">
              <a:spcBef>
                <a:spcPts val="0"/>
              </a:spcBef>
              <a:spcAft>
                <a:spcPts val="0"/>
              </a:spcAft>
              <a:buSzPts val="1500"/>
              <a:buChar char="●"/>
            </a:pPr>
            <a:r>
              <a:rPr lang="en" sz="1500"/>
              <a:t>It offers a sustainable and efficient way to recover heat and reduce energy consumption as well as reducing gas emissions</a:t>
            </a:r>
            <a:endParaRPr sz="1500"/>
          </a:p>
        </p:txBody>
      </p:sp>
      <p:pic>
        <p:nvPicPr>
          <p:cNvPr id="67" name="Google Shape;67;p14"/>
          <p:cNvPicPr preferRelativeResize="0"/>
          <p:nvPr/>
        </p:nvPicPr>
        <p:blipFill rotWithShape="1">
          <a:blip r:embed="rId3">
            <a:alphaModFix/>
          </a:blip>
          <a:srcRect b="43961" l="0" r="0" t="0"/>
          <a:stretch/>
        </p:blipFill>
        <p:spPr>
          <a:xfrm>
            <a:off x="4952925" y="1710900"/>
            <a:ext cx="3609350" cy="2105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 2: Hard to Handle due to Small Size</a:t>
            </a:r>
            <a:endParaRPr/>
          </a:p>
          <a:p>
            <a:pPr indent="0" lvl="0" marL="0" rtl="0" algn="l">
              <a:spcBef>
                <a:spcPts val="0"/>
              </a:spcBef>
              <a:spcAft>
                <a:spcPts val="0"/>
              </a:spcAft>
              <a:buNone/>
            </a:pPr>
            <a:r>
              <a:t/>
            </a:r>
            <a:endParaRPr/>
          </a:p>
        </p:txBody>
      </p:sp>
      <p:sp>
        <p:nvSpPr>
          <p:cNvPr id="218" name="Google Shape;218;p32"/>
          <p:cNvSpPr txBox="1"/>
          <p:nvPr>
            <p:ph idx="1" type="body"/>
          </p:nvPr>
        </p:nvSpPr>
        <p:spPr>
          <a:xfrm>
            <a:off x="311700" y="1152475"/>
            <a:ext cx="8451900" cy="3673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Difficult to fill</a:t>
            </a:r>
            <a:endParaRPr sz="1000"/>
          </a:p>
          <a:p>
            <a:pPr indent="-330200" lvl="0" marL="457200" rtl="0" algn="l">
              <a:spcBef>
                <a:spcPts val="0"/>
              </a:spcBef>
              <a:spcAft>
                <a:spcPts val="0"/>
              </a:spcAft>
              <a:buSzPts val="1600"/>
              <a:buChar char="●"/>
            </a:pPr>
            <a:r>
              <a:rPr lang="en" sz="1600"/>
              <a:t>Difficult</a:t>
            </a:r>
            <a:r>
              <a:rPr lang="en" sz="1600"/>
              <a:t> to make changes to finished </a:t>
            </a:r>
            <a:r>
              <a:rPr lang="en" sz="1600"/>
              <a:t>product</a:t>
            </a:r>
            <a:endParaRPr sz="1000"/>
          </a:p>
          <a:p>
            <a:pPr indent="-330200" lvl="0" marL="457200" rtl="0" algn="l">
              <a:spcBef>
                <a:spcPts val="0"/>
              </a:spcBef>
              <a:spcAft>
                <a:spcPts val="0"/>
              </a:spcAft>
              <a:buSzPts val="1600"/>
              <a:buChar char="●"/>
            </a:pPr>
            <a:r>
              <a:rPr lang="en" sz="1600"/>
              <a:t>Makes the P and N parts more fragile</a:t>
            </a:r>
            <a:endParaRPr sz="1600"/>
          </a:p>
          <a:p>
            <a:pPr indent="0" lvl="0" marL="0" rtl="0" algn="l">
              <a:spcBef>
                <a:spcPts val="1200"/>
              </a:spcBef>
              <a:spcAft>
                <a:spcPts val="0"/>
              </a:spcAft>
              <a:buNone/>
            </a:pPr>
            <a:r>
              <a:rPr lang="en" sz="1600" u="sng"/>
              <a:t>Future </a:t>
            </a:r>
            <a:r>
              <a:rPr lang="en" sz="1600" u="sng"/>
              <a:t>Improvements:</a:t>
            </a:r>
            <a:endParaRPr sz="1600" u="sng"/>
          </a:p>
          <a:p>
            <a:pPr indent="-330200" lvl="0" marL="457200" rtl="0" algn="l">
              <a:spcBef>
                <a:spcPts val="1200"/>
              </a:spcBef>
              <a:spcAft>
                <a:spcPts val="0"/>
              </a:spcAft>
              <a:buSzPts val="1600"/>
              <a:buChar char="●"/>
            </a:pPr>
            <a:r>
              <a:rPr lang="en" sz="1600"/>
              <a:t>Make the parts </a:t>
            </a:r>
            <a:r>
              <a:rPr lang="en" sz="1600"/>
              <a:t>thicker and bigger to overcome issue of size </a:t>
            </a:r>
            <a:endParaRPr sz="1600"/>
          </a:p>
        </p:txBody>
      </p:sp>
      <p:pic>
        <p:nvPicPr>
          <p:cNvPr id="219" name="Google Shape;219;p32"/>
          <p:cNvPicPr preferRelativeResize="0"/>
          <p:nvPr/>
        </p:nvPicPr>
        <p:blipFill rotWithShape="1">
          <a:blip r:embed="rId3">
            <a:alphaModFix/>
          </a:blip>
          <a:srcRect b="7045" l="0" r="6803" t="0"/>
          <a:stretch/>
        </p:blipFill>
        <p:spPr>
          <a:xfrm flipH="1" rot="5400000">
            <a:off x="6481863" y="2761539"/>
            <a:ext cx="1772325" cy="2356900"/>
          </a:xfrm>
          <a:prstGeom prst="rect">
            <a:avLst/>
          </a:prstGeom>
          <a:noFill/>
          <a:ln>
            <a:noFill/>
          </a:ln>
        </p:spPr>
      </p:pic>
      <p:pic>
        <p:nvPicPr>
          <p:cNvPr id="220" name="Google Shape;220;p32"/>
          <p:cNvPicPr preferRelativeResize="0"/>
          <p:nvPr/>
        </p:nvPicPr>
        <p:blipFill rotWithShape="1">
          <a:blip r:embed="rId4">
            <a:alphaModFix/>
          </a:blip>
          <a:srcRect b="31209" l="0" r="0" t="20185"/>
          <a:stretch/>
        </p:blipFill>
        <p:spPr>
          <a:xfrm>
            <a:off x="3151063" y="3053825"/>
            <a:ext cx="2844726" cy="1772324"/>
          </a:xfrm>
          <a:prstGeom prst="rect">
            <a:avLst/>
          </a:prstGeom>
          <a:noFill/>
          <a:ln>
            <a:noFill/>
          </a:ln>
        </p:spPr>
      </p:pic>
      <p:pic>
        <p:nvPicPr>
          <p:cNvPr descr="A picture containing calendar&#10;&#10;Description automatically generated" id="221" name="Google Shape;221;p32"/>
          <p:cNvPicPr preferRelativeResize="0"/>
          <p:nvPr/>
        </p:nvPicPr>
        <p:blipFill rotWithShape="1">
          <a:blip r:embed="rId5">
            <a:alphaModFix/>
          </a:blip>
          <a:srcRect b="18540" l="31047" r="22563" t="0"/>
          <a:stretch/>
        </p:blipFill>
        <p:spPr>
          <a:xfrm rot="5400000">
            <a:off x="856761" y="2725762"/>
            <a:ext cx="1772551" cy="24284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a:t>
            </a:r>
            <a:r>
              <a:rPr lang="en"/>
              <a:t> 3 &amp; 4: Brittle, Contaminated by Polymer Ash</a:t>
            </a:r>
            <a:endParaRPr/>
          </a:p>
        </p:txBody>
      </p:sp>
      <p:sp>
        <p:nvSpPr>
          <p:cNvPr id="227" name="Google Shape;227;p33"/>
          <p:cNvSpPr txBox="1"/>
          <p:nvPr>
            <p:ph idx="1" type="body"/>
          </p:nvPr>
        </p:nvSpPr>
        <p:spPr>
          <a:xfrm>
            <a:off x="311700" y="1152475"/>
            <a:ext cx="84612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The parts were extremely fragile, some of them cracked and broke in the furnace. Some broke while being moved to a new location (see image on the left).</a:t>
            </a:r>
            <a:endParaRPr/>
          </a:p>
          <a:p>
            <a:pPr indent="-317500" lvl="0" marL="457200" rtl="0" algn="l">
              <a:spcBef>
                <a:spcPts val="0"/>
              </a:spcBef>
              <a:spcAft>
                <a:spcPts val="0"/>
              </a:spcAft>
              <a:buSzPts val="1400"/>
              <a:buChar char="●"/>
            </a:pPr>
            <a:r>
              <a:rPr lang="en"/>
              <a:t>The parts had a large amount of surface deposition of oxides as well as polymer ash (see centre image), which made them non-conductive and unusable for the n-p-n-p junctions we were trying to make. </a:t>
            </a:r>
            <a:endParaRPr/>
          </a:p>
          <a:p>
            <a:pPr indent="-317500" lvl="0" marL="457200" rtl="0" algn="l">
              <a:spcBef>
                <a:spcPts val="0"/>
              </a:spcBef>
              <a:spcAft>
                <a:spcPts val="0"/>
              </a:spcAft>
              <a:buSzPts val="1400"/>
              <a:buChar char="●"/>
            </a:pPr>
            <a:r>
              <a:rPr lang="en"/>
              <a:t>The difference between the surface impurities and semiconductor underneath are clearly visible in the image on the right, where we attempted to scratch the surface to expose the material underneath.</a:t>
            </a:r>
            <a:endParaRPr/>
          </a:p>
        </p:txBody>
      </p:sp>
      <p:pic>
        <p:nvPicPr>
          <p:cNvPr id="228" name="Google Shape;228;p33"/>
          <p:cNvPicPr preferRelativeResize="0"/>
          <p:nvPr/>
        </p:nvPicPr>
        <p:blipFill rotWithShape="1">
          <a:blip r:embed="rId3">
            <a:alphaModFix/>
          </a:blip>
          <a:srcRect b="28128" l="0" r="72360" t="42243"/>
          <a:stretch/>
        </p:blipFill>
        <p:spPr>
          <a:xfrm rot="10800000">
            <a:off x="371202" y="2973700"/>
            <a:ext cx="2333148" cy="1875675"/>
          </a:xfrm>
          <a:prstGeom prst="rect">
            <a:avLst/>
          </a:prstGeom>
          <a:noFill/>
          <a:ln>
            <a:noFill/>
          </a:ln>
        </p:spPr>
      </p:pic>
      <p:pic>
        <p:nvPicPr>
          <p:cNvPr id="229" name="Google Shape;229;p33"/>
          <p:cNvPicPr preferRelativeResize="0"/>
          <p:nvPr/>
        </p:nvPicPr>
        <p:blipFill rotWithShape="1">
          <a:blip r:embed="rId4">
            <a:alphaModFix/>
          </a:blip>
          <a:srcRect b="19768" l="21917" r="14826" t="0"/>
          <a:stretch/>
        </p:blipFill>
        <p:spPr>
          <a:xfrm>
            <a:off x="2899250" y="2973400"/>
            <a:ext cx="2629709" cy="1876276"/>
          </a:xfrm>
          <a:prstGeom prst="rect">
            <a:avLst/>
          </a:prstGeom>
          <a:noFill/>
          <a:ln>
            <a:noFill/>
          </a:ln>
        </p:spPr>
      </p:pic>
      <p:pic>
        <p:nvPicPr>
          <p:cNvPr id="230" name="Google Shape;230;p33"/>
          <p:cNvPicPr preferRelativeResize="0"/>
          <p:nvPr/>
        </p:nvPicPr>
        <p:blipFill rotWithShape="1">
          <a:blip r:embed="rId5">
            <a:alphaModFix/>
          </a:blip>
          <a:srcRect b="28330" l="29346" r="6632" t="1631"/>
          <a:stretch/>
        </p:blipFill>
        <p:spPr>
          <a:xfrm>
            <a:off x="5723850" y="2973700"/>
            <a:ext cx="3048950" cy="1876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265500" y="1081400"/>
            <a:ext cx="4045200" cy="1490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Main Issue</a:t>
            </a:r>
            <a:endParaRPr/>
          </a:p>
        </p:txBody>
      </p:sp>
      <p:pic>
        <p:nvPicPr>
          <p:cNvPr id="236" name="Google Shape;236;p34"/>
          <p:cNvPicPr preferRelativeResize="0"/>
          <p:nvPr/>
        </p:nvPicPr>
        <p:blipFill rotWithShape="1">
          <a:blip r:embed="rId3">
            <a:alphaModFix/>
          </a:blip>
          <a:srcRect b="23830" l="49785" r="8604" t="37744"/>
          <a:stretch/>
        </p:blipFill>
        <p:spPr>
          <a:xfrm>
            <a:off x="4825275" y="107588"/>
            <a:ext cx="4002724" cy="4928323"/>
          </a:xfrm>
          <a:prstGeom prst="rect">
            <a:avLst/>
          </a:prstGeom>
          <a:noFill/>
          <a:ln>
            <a:noFill/>
          </a:ln>
        </p:spPr>
      </p:pic>
      <p:sp>
        <p:nvSpPr>
          <p:cNvPr id="237" name="Google Shape;237;p34"/>
          <p:cNvSpPr txBox="1"/>
          <p:nvPr>
            <p:ph idx="1" type="subTitle"/>
          </p:nvPr>
        </p:nvSpPr>
        <p:spPr>
          <a:xfrm>
            <a:off x="265500" y="2635076"/>
            <a:ext cx="4045200" cy="134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 and N parts are not conductive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 &amp; Conclusions</a:t>
            </a:r>
            <a:endParaRPr/>
          </a:p>
        </p:txBody>
      </p:sp>
      <p:sp>
        <p:nvSpPr>
          <p:cNvPr id="243" name="Google Shape;243;p35"/>
          <p:cNvSpPr txBox="1"/>
          <p:nvPr>
            <p:ph idx="1" type="body"/>
          </p:nvPr>
        </p:nvSpPr>
        <p:spPr>
          <a:xfrm>
            <a:off x="311700" y="1152475"/>
            <a:ext cx="83688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During the process of sintering the P and N type materials in the furnace, a layer of ash was deposited on top of them. </a:t>
            </a:r>
            <a:endParaRPr sz="1600"/>
          </a:p>
          <a:p>
            <a:pPr indent="-330200" lvl="0" marL="457200" rtl="0" algn="l">
              <a:spcBef>
                <a:spcPts val="0"/>
              </a:spcBef>
              <a:spcAft>
                <a:spcPts val="0"/>
              </a:spcAft>
              <a:buSzPts val="1600"/>
              <a:buChar char="●"/>
            </a:pPr>
            <a:r>
              <a:rPr lang="en" sz="1600"/>
              <a:t>Unfortunately, this ash layer renders the components not conductive by blocking the path of electricity flow between the parts, inhibiting their ability of Thermoelectric Generation (TEG).</a:t>
            </a:r>
            <a:endParaRPr sz="1600"/>
          </a:p>
          <a:p>
            <a:pPr indent="0" lvl="0" marL="0" rtl="0" algn="l">
              <a:spcBef>
                <a:spcPts val="1200"/>
              </a:spcBef>
              <a:spcAft>
                <a:spcPts val="0"/>
              </a:spcAft>
              <a:buNone/>
            </a:pPr>
            <a:r>
              <a:rPr lang="en" sz="1600" u="sng"/>
              <a:t>Future Improvements:</a:t>
            </a:r>
            <a:endParaRPr sz="1600" u="sng"/>
          </a:p>
          <a:p>
            <a:pPr indent="-330200" lvl="0" marL="457200" rtl="0" algn="l">
              <a:spcBef>
                <a:spcPts val="1200"/>
              </a:spcBef>
              <a:spcAft>
                <a:spcPts val="0"/>
              </a:spcAft>
              <a:buSzPts val="1600"/>
              <a:buChar char="●"/>
            </a:pPr>
            <a:r>
              <a:rPr lang="en" sz="1600"/>
              <a:t>From literature we learnt that furnace sintering is not suitable for the particular TE material we used. In future, advanced techniques such as laser sintering and plasma arc sintering can be employed to manufacture parts that are free from such surface impurities.</a:t>
            </a:r>
            <a:endParaRPr sz="1600"/>
          </a:p>
          <a:p>
            <a:pPr indent="0" lvl="0" marL="0" rtl="0" algn="l">
              <a:spcBef>
                <a:spcPts val="1200"/>
              </a:spcBef>
              <a:spcAft>
                <a:spcPts val="120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Attempt to Create the TE Junction with solid material</a:t>
            </a:r>
            <a:endParaRPr/>
          </a:p>
        </p:txBody>
      </p:sp>
      <p:pic>
        <p:nvPicPr>
          <p:cNvPr id="249" name="Google Shape;249;p36"/>
          <p:cNvPicPr preferRelativeResize="0"/>
          <p:nvPr/>
        </p:nvPicPr>
        <p:blipFill rotWithShape="1">
          <a:blip r:embed="rId3">
            <a:alphaModFix/>
          </a:blip>
          <a:srcRect b="0" l="20441" r="18919" t="0"/>
          <a:stretch/>
        </p:blipFill>
        <p:spPr>
          <a:xfrm>
            <a:off x="1840175" y="3153400"/>
            <a:ext cx="1794950" cy="1705825"/>
          </a:xfrm>
          <a:prstGeom prst="rect">
            <a:avLst/>
          </a:prstGeom>
          <a:noFill/>
          <a:ln>
            <a:noFill/>
          </a:ln>
        </p:spPr>
      </p:pic>
      <p:sp>
        <p:nvSpPr>
          <p:cNvPr id="250" name="Google Shape;250;p36"/>
          <p:cNvSpPr txBox="1"/>
          <p:nvPr>
            <p:ph idx="1" type="body"/>
          </p:nvPr>
        </p:nvSpPr>
        <p:spPr>
          <a:xfrm>
            <a:off x="311700" y="1152475"/>
            <a:ext cx="8233200" cy="2122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After the sintered parts failed to display the TE effect due to the issues we discussed, we attempted to create and test the TE effect in a junction made of solid n- and p-type materials (See images below). </a:t>
            </a:r>
            <a:endParaRPr/>
          </a:p>
          <a:p>
            <a:pPr indent="-317500" lvl="0" marL="457200" rtl="0" algn="l">
              <a:spcBef>
                <a:spcPts val="0"/>
              </a:spcBef>
              <a:spcAft>
                <a:spcPts val="0"/>
              </a:spcAft>
              <a:buSzPts val="1400"/>
              <a:buChar char="●"/>
            </a:pPr>
            <a:r>
              <a:rPr lang="en"/>
              <a:t>However this did not display the desired effect.</a:t>
            </a:r>
            <a:endParaRPr/>
          </a:p>
          <a:p>
            <a:pPr indent="-317500" lvl="0" marL="457200" rtl="0" algn="l">
              <a:spcBef>
                <a:spcPts val="0"/>
              </a:spcBef>
              <a:spcAft>
                <a:spcPts val="0"/>
              </a:spcAft>
              <a:buSzPts val="1400"/>
              <a:buChar char="●"/>
            </a:pPr>
            <a:r>
              <a:rPr lang="en"/>
              <a:t>We learnt that the solid material did not work due to the misaligned grain structure in the material as well as poor surface contact between the parts. (We were grinding and sintering in order to overcome this issue in </a:t>
            </a:r>
            <a:r>
              <a:rPr lang="en"/>
              <a:t>the first place)!</a:t>
            </a:r>
            <a:endParaRPr/>
          </a:p>
        </p:txBody>
      </p:sp>
      <p:pic>
        <p:nvPicPr>
          <p:cNvPr id="251" name="Google Shape;251;p36"/>
          <p:cNvPicPr preferRelativeResize="0"/>
          <p:nvPr/>
        </p:nvPicPr>
        <p:blipFill rotWithShape="1">
          <a:blip r:embed="rId4">
            <a:alphaModFix/>
          </a:blip>
          <a:srcRect b="0" l="13582" r="25998" t="0"/>
          <a:stretch/>
        </p:blipFill>
        <p:spPr>
          <a:xfrm>
            <a:off x="5151025" y="3150275"/>
            <a:ext cx="1794950" cy="17120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22854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9600"/>
              <a:t>Thank You!</a:t>
            </a:r>
            <a:endParaRPr sz="9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311700" y="22854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9600">
                <a:solidFill>
                  <a:schemeClr val="accent5"/>
                </a:solidFill>
              </a:rPr>
              <a:t>Any Questions?</a:t>
            </a:r>
            <a:endParaRPr sz="9600">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Objectives</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AutoNum type="arabicPeriod"/>
            </a:pPr>
            <a:r>
              <a:rPr lang="en"/>
              <a:t>To design and manufacture a Thermoelectric Material part which can be attached to hot water pipes and convert thermal energy to electrical energy.</a:t>
            </a:r>
            <a:endParaRPr/>
          </a:p>
          <a:p>
            <a:pPr indent="-342900" lvl="0" marL="457200" rtl="0" algn="just">
              <a:spcBef>
                <a:spcPts val="0"/>
              </a:spcBef>
              <a:spcAft>
                <a:spcPts val="0"/>
              </a:spcAft>
              <a:buSzPts val="1800"/>
              <a:buAutoNum type="arabicPeriod"/>
            </a:pPr>
            <a:r>
              <a:rPr lang="en"/>
              <a:t>To study how different parameters in the manufacturing process affect the performance of the thermoelectric setup.</a:t>
            </a:r>
            <a:endParaRPr/>
          </a:p>
          <a:p>
            <a:pPr indent="-342900" lvl="0" marL="457200" rtl="0" algn="just">
              <a:spcBef>
                <a:spcPts val="0"/>
              </a:spcBef>
              <a:spcAft>
                <a:spcPts val="0"/>
              </a:spcAft>
              <a:buSzPts val="1800"/>
              <a:buAutoNum type="arabicPeriod"/>
            </a:pPr>
            <a:r>
              <a:rPr lang="en"/>
              <a:t>To use this setup to harvest energy from hot water and use this energy to run a small electrical appliance (such as an LED light).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 Working Principles</a:t>
            </a:r>
            <a:endParaRPr/>
          </a:p>
        </p:txBody>
      </p:sp>
      <p:sp>
        <p:nvSpPr>
          <p:cNvPr id="79" name="Google Shape;79;p16"/>
          <p:cNvSpPr txBox="1"/>
          <p:nvPr>
            <p:ph idx="1" type="body"/>
          </p:nvPr>
        </p:nvSpPr>
        <p:spPr>
          <a:xfrm>
            <a:off x="311700" y="1152475"/>
            <a:ext cx="53070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37812"/>
              <a:buNone/>
            </a:pPr>
            <a:r>
              <a:rPr lang="en" sz="1600"/>
              <a:t>1. Heat Exchange Mechanism:</a:t>
            </a:r>
            <a:endParaRPr sz="1600"/>
          </a:p>
          <a:p>
            <a:pPr indent="0" lvl="0" marL="0" rtl="0" algn="just">
              <a:lnSpc>
                <a:spcPct val="100000"/>
              </a:lnSpc>
              <a:spcBef>
                <a:spcPts val="1200"/>
              </a:spcBef>
              <a:spcAft>
                <a:spcPts val="0"/>
              </a:spcAft>
              <a:buSzPct val="43214"/>
              <a:buNone/>
            </a:pPr>
            <a:r>
              <a:rPr lang="en" sz="1400"/>
              <a:t> The mechanism involves transfer of thermal energy from hot water waste source to the N-type and P-type materials, which are thermoelectric materials. When heat from the hot water waste source is transferred to an </a:t>
            </a:r>
            <a:r>
              <a:rPr b="1" lang="en" sz="1400"/>
              <a:t>n-p-n-p junction</a:t>
            </a:r>
            <a:r>
              <a:rPr lang="en" sz="1400"/>
              <a:t> of the materials, electrons in the N-type material move towards the P-type material, creating an electrical potential (voltage). This phenomenon is known as the </a:t>
            </a:r>
            <a:r>
              <a:rPr b="1" lang="en" sz="1400"/>
              <a:t>Seebeck effect</a:t>
            </a:r>
            <a:r>
              <a:rPr lang="en" sz="1400"/>
              <a:t>. </a:t>
            </a:r>
            <a:endParaRPr sz="1400"/>
          </a:p>
          <a:p>
            <a:pPr indent="0" lvl="0" marL="0" rtl="0" algn="just">
              <a:lnSpc>
                <a:spcPct val="100000"/>
              </a:lnSpc>
              <a:spcBef>
                <a:spcPts val="1200"/>
              </a:spcBef>
              <a:spcAft>
                <a:spcPts val="0"/>
              </a:spcAft>
              <a:buSzPct val="37812"/>
              <a:buNone/>
            </a:pPr>
            <a:r>
              <a:rPr lang="en" sz="1600"/>
              <a:t>2. Thermoelectric Effect: </a:t>
            </a:r>
            <a:endParaRPr sz="1600"/>
          </a:p>
          <a:p>
            <a:pPr indent="0" lvl="0" marL="0" rtl="0" algn="just">
              <a:lnSpc>
                <a:spcPct val="100000"/>
              </a:lnSpc>
              <a:spcBef>
                <a:spcPts val="1200"/>
              </a:spcBef>
              <a:spcAft>
                <a:spcPts val="1200"/>
              </a:spcAft>
              <a:buSzPct val="43214"/>
              <a:buNone/>
            </a:pPr>
            <a:r>
              <a:rPr lang="en" sz="1400"/>
              <a:t>The Sb2Te3 material acts as a thermoelectric converter, which efficiently converts the temperature difference between the hot water waste source and the cold environment into electricity. The N-type and P-type materials have different electron densities, and the temperature difference between the two materials creates a voltage difference. When the N-type and P-type materials are connected in a circuit, an electric current flows due to the voltage difference created by the temperature gradient. It is also a reversible process too, so when electricity is passed through it, the materials can act as a cooling element.</a:t>
            </a:r>
            <a:endParaRPr sz="1090"/>
          </a:p>
        </p:txBody>
      </p:sp>
      <p:pic>
        <p:nvPicPr>
          <p:cNvPr id="80" name="Google Shape;80;p16"/>
          <p:cNvPicPr preferRelativeResize="0"/>
          <p:nvPr/>
        </p:nvPicPr>
        <p:blipFill>
          <a:blip r:embed="rId3">
            <a:alphaModFix/>
          </a:blip>
          <a:stretch>
            <a:fillRect/>
          </a:stretch>
        </p:blipFill>
        <p:spPr>
          <a:xfrm>
            <a:off x="5681825" y="1093149"/>
            <a:ext cx="3150475" cy="1953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Manufacturing Process Flow</a:t>
            </a:r>
            <a:endParaRPr/>
          </a:p>
        </p:txBody>
      </p:sp>
      <p:pic>
        <p:nvPicPr>
          <p:cNvPr id="86" name="Google Shape;86;p17"/>
          <p:cNvPicPr preferRelativeResize="0"/>
          <p:nvPr/>
        </p:nvPicPr>
        <p:blipFill>
          <a:blip r:embed="rId3">
            <a:alphaModFix/>
          </a:blip>
          <a:stretch>
            <a:fillRect/>
          </a:stretch>
        </p:blipFill>
        <p:spPr>
          <a:xfrm>
            <a:off x="725288" y="1017725"/>
            <a:ext cx="7693425"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Construction </a:t>
            </a:r>
            <a:endParaRPr/>
          </a:p>
        </p:txBody>
      </p:sp>
      <p:sp>
        <p:nvSpPr>
          <p:cNvPr id="92" name="Google Shape;92;p18"/>
          <p:cNvSpPr txBox="1"/>
          <p:nvPr>
            <p:ph idx="1" type="body"/>
          </p:nvPr>
        </p:nvSpPr>
        <p:spPr>
          <a:xfrm>
            <a:off x="311700" y="960175"/>
            <a:ext cx="8142000" cy="3566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u="sng"/>
              <a:t>Materials used for construction: </a:t>
            </a:r>
            <a:endParaRPr sz="1400" u="sng">
              <a:solidFill>
                <a:srgbClr val="D1D5DB"/>
              </a:solidFill>
              <a:highlight>
                <a:srgbClr val="444654"/>
              </a:highlight>
              <a:latin typeface="Roboto"/>
              <a:ea typeface="Roboto"/>
              <a:cs typeface="Roboto"/>
              <a:sym typeface="Roboto"/>
            </a:endParaRPr>
          </a:p>
          <a:p>
            <a:pPr indent="-304800" lvl="0" marL="457200" rtl="0" algn="l">
              <a:spcBef>
                <a:spcPts val="1200"/>
              </a:spcBef>
              <a:spcAft>
                <a:spcPts val="0"/>
              </a:spcAft>
              <a:buSzPts val="1200"/>
              <a:buChar char="●"/>
            </a:pPr>
            <a:r>
              <a:rPr lang="en" sz="1200"/>
              <a:t>Thermoelectric (TE)</a:t>
            </a:r>
            <a:r>
              <a:rPr lang="en" sz="1200"/>
              <a:t> Material, which consisted of p-type (Sb2Te3) and n-type (Bi2Te3) thermoelectric couple arrays.</a:t>
            </a:r>
            <a:endParaRPr sz="1200"/>
          </a:p>
          <a:p>
            <a:pPr indent="-304800" lvl="0" marL="457200" rtl="0" algn="l">
              <a:spcBef>
                <a:spcPts val="0"/>
              </a:spcBef>
              <a:spcAft>
                <a:spcPts val="0"/>
              </a:spcAft>
              <a:buSzPts val="1200"/>
              <a:buChar char="●"/>
            </a:pPr>
            <a:r>
              <a:rPr lang="en" sz="1200"/>
              <a:t>Resin used to create Pipe and molds.</a:t>
            </a:r>
            <a:endParaRPr sz="1200"/>
          </a:p>
          <a:p>
            <a:pPr indent="-304800" lvl="0" marL="457200" rtl="0" algn="l">
              <a:spcBef>
                <a:spcPts val="0"/>
              </a:spcBef>
              <a:spcAft>
                <a:spcPts val="0"/>
              </a:spcAft>
              <a:buSzPts val="1200"/>
              <a:buChar char="●"/>
            </a:pPr>
            <a:r>
              <a:rPr lang="en" sz="1200"/>
              <a:t>Conducting copper wires and LED light</a:t>
            </a:r>
            <a:endParaRPr sz="1200"/>
          </a:p>
          <a:p>
            <a:pPr indent="0" lvl="0" marL="0" rtl="0" algn="l">
              <a:spcBef>
                <a:spcPts val="1200"/>
              </a:spcBef>
              <a:spcAft>
                <a:spcPts val="1200"/>
              </a:spcAft>
              <a:buNone/>
            </a:pPr>
            <a:r>
              <a:rPr lang="en"/>
              <a:t>    		 </a:t>
            </a:r>
            <a:r>
              <a:rPr lang="en" sz="3650"/>
              <a:t>    </a:t>
            </a:r>
            <a:endParaRPr sz="1200"/>
          </a:p>
        </p:txBody>
      </p:sp>
      <p:pic>
        <p:nvPicPr>
          <p:cNvPr id="93" name="Google Shape;93;p18"/>
          <p:cNvPicPr preferRelativeResize="0"/>
          <p:nvPr/>
        </p:nvPicPr>
        <p:blipFill>
          <a:blip r:embed="rId3">
            <a:alphaModFix/>
          </a:blip>
          <a:stretch>
            <a:fillRect/>
          </a:stretch>
        </p:blipFill>
        <p:spPr>
          <a:xfrm>
            <a:off x="3772350" y="2337675"/>
            <a:ext cx="1294499" cy="1725998"/>
          </a:xfrm>
          <a:prstGeom prst="rect">
            <a:avLst/>
          </a:prstGeom>
          <a:noFill/>
          <a:ln>
            <a:noFill/>
          </a:ln>
        </p:spPr>
      </p:pic>
      <p:pic>
        <p:nvPicPr>
          <p:cNvPr id="94" name="Google Shape;94;p18"/>
          <p:cNvPicPr preferRelativeResize="0"/>
          <p:nvPr/>
        </p:nvPicPr>
        <p:blipFill>
          <a:blip r:embed="rId4">
            <a:alphaModFix/>
          </a:blip>
          <a:stretch>
            <a:fillRect/>
          </a:stretch>
        </p:blipFill>
        <p:spPr>
          <a:xfrm>
            <a:off x="842225" y="2299275"/>
            <a:ext cx="1294499" cy="1725998"/>
          </a:xfrm>
          <a:prstGeom prst="rect">
            <a:avLst/>
          </a:prstGeom>
          <a:noFill/>
          <a:ln>
            <a:noFill/>
          </a:ln>
        </p:spPr>
      </p:pic>
      <p:pic>
        <p:nvPicPr>
          <p:cNvPr id="95" name="Google Shape;95;p18"/>
          <p:cNvPicPr preferRelativeResize="0"/>
          <p:nvPr/>
        </p:nvPicPr>
        <p:blipFill rotWithShape="1">
          <a:blip r:embed="rId5">
            <a:alphaModFix/>
          </a:blip>
          <a:srcRect b="0" l="18387" r="17411" t="0"/>
          <a:stretch/>
        </p:blipFill>
        <p:spPr>
          <a:xfrm>
            <a:off x="6743975" y="1695975"/>
            <a:ext cx="1520100" cy="2367701"/>
          </a:xfrm>
          <a:prstGeom prst="rect">
            <a:avLst/>
          </a:prstGeom>
          <a:noFill/>
          <a:ln>
            <a:noFill/>
          </a:ln>
        </p:spPr>
      </p:pic>
      <p:sp>
        <p:nvSpPr>
          <p:cNvPr id="96" name="Google Shape;96;p18"/>
          <p:cNvSpPr txBox="1"/>
          <p:nvPr/>
        </p:nvSpPr>
        <p:spPr>
          <a:xfrm>
            <a:off x="6743975" y="4120475"/>
            <a:ext cx="15201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accent3"/>
                </a:solidFill>
                <a:latin typeface="Average"/>
                <a:ea typeface="Average"/>
                <a:cs typeface="Average"/>
                <a:sym typeface="Average"/>
              </a:rPr>
              <a:t>Resin</a:t>
            </a:r>
            <a:endParaRPr>
              <a:latin typeface="Average"/>
              <a:ea typeface="Average"/>
              <a:cs typeface="Average"/>
              <a:sym typeface="Average"/>
            </a:endParaRPr>
          </a:p>
        </p:txBody>
      </p:sp>
      <p:sp>
        <p:nvSpPr>
          <p:cNvPr id="97" name="Google Shape;97;p18"/>
          <p:cNvSpPr txBox="1"/>
          <p:nvPr/>
        </p:nvSpPr>
        <p:spPr>
          <a:xfrm>
            <a:off x="3659550" y="4120475"/>
            <a:ext cx="15201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accent3"/>
                </a:solidFill>
                <a:latin typeface="Average"/>
                <a:ea typeface="Average"/>
                <a:cs typeface="Average"/>
                <a:sym typeface="Average"/>
              </a:rPr>
              <a:t>P-type material</a:t>
            </a:r>
            <a:endParaRPr>
              <a:latin typeface="Average"/>
              <a:ea typeface="Average"/>
              <a:cs typeface="Average"/>
              <a:sym typeface="Average"/>
            </a:endParaRPr>
          </a:p>
        </p:txBody>
      </p:sp>
      <p:sp>
        <p:nvSpPr>
          <p:cNvPr id="98" name="Google Shape;98;p18"/>
          <p:cNvSpPr txBox="1"/>
          <p:nvPr/>
        </p:nvSpPr>
        <p:spPr>
          <a:xfrm>
            <a:off x="727525" y="4120475"/>
            <a:ext cx="15201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accent3"/>
                </a:solidFill>
                <a:latin typeface="Average"/>
                <a:ea typeface="Average"/>
                <a:cs typeface="Average"/>
                <a:sym typeface="Average"/>
              </a:rPr>
              <a:t>N</a:t>
            </a:r>
            <a:r>
              <a:rPr lang="en" sz="1800">
                <a:solidFill>
                  <a:schemeClr val="accent3"/>
                </a:solidFill>
                <a:latin typeface="Average"/>
                <a:ea typeface="Average"/>
                <a:cs typeface="Average"/>
                <a:sym typeface="Average"/>
              </a:rPr>
              <a:t>-type material</a:t>
            </a:r>
            <a:endParaRPr>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Construction </a:t>
            </a:r>
            <a:endParaRPr/>
          </a:p>
        </p:txBody>
      </p:sp>
      <p:sp>
        <p:nvSpPr>
          <p:cNvPr id="104" name="Google Shape;104;p19"/>
          <p:cNvSpPr txBox="1"/>
          <p:nvPr>
            <p:ph idx="1" type="body"/>
          </p:nvPr>
        </p:nvSpPr>
        <p:spPr>
          <a:xfrm>
            <a:off x="311700" y="960175"/>
            <a:ext cx="5555700" cy="356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Mold &amp; Press Printing:</a:t>
            </a:r>
            <a:endParaRPr u="sng"/>
          </a:p>
          <a:p>
            <a:pPr indent="-323850" lvl="0" marL="457200" rtl="0" algn="l">
              <a:lnSpc>
                <a:spcPct val="100000"/>
              </a:lnSpc>
              <a:spcBef>
                <a:spcPts val="1200"/>
              </a:spcBef>
              <a:spcAft>
                <a:spcPts val="0"/>
              </a:spcAft>
              <a:buSzPts val="1500"/>
              <a:buAutoNum type="arabicPeriod"/>
            </a:pPr>
            <a:r>
              <a:rPr lang="en" sz="1500"/>
              <a:t>Design of molds &amp; presses on SOLIDWORKS</a:t>
            </a:r>
            <a:endParaRPr sz="1500"/>
          </a:p>
          <a:p>
            <a:pPr indent="-323850" lvl="0" marL="457200" rtl="0" algn="l">
              <a:lnSpc>
                <a:spcPct val="100000"/>
              </a:lnSpc>
              <a:spcBef>
                <a:spcPts val="0"/>
              </a:spcBef>
              <a:spcAft>
                <a:spcPts val="0"/>
              </a:spcAft>
              <a:buSzPts val="1500"/>
              <a:buAutoNum type="arabicPeriod"/>
            </a:pPr>
            <a:r>
              <a:rPr lang="en" sz="1500"/>
              <a:t>Slicing of molds on Chitubox.</a:t>
            </a:r>
            <a:endParaRPr sz="1500"/>
          </a:p>
          <a:p>
            <a:pPr indent="-323850" lvl="0" marL="457200" rtl="0" algn="l">
              <a:lnSpc>
                <a:spcPct val="100000"/>
              </a:lnSpc>
              <a:spcBef>
                <a:spcPts val="0"/>
              </a:spcBef>
              <a:spcAft>
                <a:spcPts val="0"/>
              </a:spcAft>
              <a:buSzPts val="1500"/>
              <a:buAutoNum type="arabicPeriod"/>
            </a:pPr>
            <a:r>
              <a:rPr lang="en" sz="1500"/>
              <a:t>3D printing using the sonic mini 4k SLA printer.</a:t>
            </a:r>
            <a:endParaRPr sz="1500"/>
          </a:p>
        </p:txBody>
      </p:sp>
      <p:pic>
        <p:nvPicPr>
          <p:cNvPr id="105" name="Google Shape;105;p19"/>
          <p:cNvPicPr preferRelativeResize="0"/>
          <p:nvPr/>
        </p:nvPicPr>
        <p:blipFill>
          <a:blip r:embed="rId3">
            <a:alphaModFix/>
          </a:blip>
          <a:stretch>
            <a:fillRect/>
          </a:stretch>
        </p:blipFill>
        <p:spPr>
          <a:xfrm>
            <a:off x="625687" y="2375649"/>
            <a:ext cx="3729248" cy="2259650"/>
          </a:xfrm>
          <a:prstGeom prst="rect">
            <a:avLst/>
          </a:prstGeom>
          <a:noFill/>
          <a:ln>
            <a:noFill/>
          </a:ln>
        </p:spPr>
      </p:pic>
      <p:grpSp>
        <p:nvGrpSpPr>
          <p:cNvPr id="106" name="Google Shape;106;p19"/>
          <p:cNvGrpSpPr/>
          <p:nvPr/>
        </p:nvGrpSpPr>
        <p:grpSpPr>
          <a:xfrm>
            <a:off x="5343113" y="1456800"/>
            <a:ext cx="3175200" cy="3178500"/>
            <a:chOff x="5435400" y="960175"/>
            <a:chExt cx="3175200" cy="3178500"/>
          </a:xfrm>
        </p:grpSpPr>
        <p:sp>
          <p:nvSpPr>
            <p:cNvPr id="107" name="Google Shape;107;p19"/>
            <p:cNvSpPr/>
            <p:nvPr/>
          </p:nvSpPr>
          <p:spPr>
            <a:xfrm>
              <a:off x="5435400" y="960175"/>
              <a:ext cx="3175200" cy="3178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9"/>
            <p:cNvPicPr preferRelativeResize="0"/>
            <p:nvPr/>
          </p:nvPicPr>
          <p:blipFill>
            <a:blip r:embed="rId4">
              <a:alphaModFix/>
            </a:blip>
            <a:stretch>
              <a:fillRect/>
            </a:stretch>
          </p:blipFill>
          <p:spPr>
            <a:xfrm>
              <a:off x="5537100" y="1004863"/>
              <a:ext cx="2971800" cy="313377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Construction </a:t>
            </a:r>
            <a:endParaRPr/>
          </a:p>
        </p:txBody>
      </p:sp>
      <p:sp>
        <p:nvSpPr>
          <p:cNvPr id="114" name="Google Shape;114;p20"/>
          <p:cNvSpPr txBox="1"/>
          <p:nvPr>
            <p:ph idx="1" type="body"/>
          </p:nvPr>
        </p:nvSpPr>
        <p:spPr>
          <a:xfrm>
            <a:off x="311700" y="960175"/>
            <a:ext cx="4231800" cy="356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Material Preparation &amp; Mold Filling</a:t>
            </a:r>
            <a:r>
              <a:rPr lang="en" u="sng"/>
              <a:t>:</a:t>
            </a:r>
            <a:endParaRPr u="sng"/>
          </a:p>
          <a:p>
            <a:pPr indent="-304800" lvl="0" marL="457200" rtl="0" algn="l">
              <a:spcBef>
                <a:spcPts val="1200"/>
              </a:spcBef>
              <a:spcAft>
                <a:spcPts val="0"/>
              </a:spcAft>
              <a:buSzPts val="1200"/>
              <a:buChar char="●"/>
            </a:pPr>
            <a:r>
              <a:rPr lang="en" sz="1200"/>
              <a:t>This process involved grinding both n- &amp; p-types of materials and then passing them through a strainer with perforations of 100 and 200 micrometers.</a:t>
            </a:r>
            <a:endParaRPr sz="800"/>
          </a:p>
          <a:p>
            <a:pPr indent="-304800" lvl="0" marL="457200" rtl="0" algn="l">
              <a:spcBef>
                <a:spcPts val="0"/>
              </a:spcBef>
              <a:spcAft>
                <a:spcPts val="0"/>
              </a:spcAft>
              <a:buSzPts val="1200"/>
              <a:buChar char="●"/>
            </a:pPr>
            <a:r>
              <a:rPr lang="en" sz="1200"/>
              <a:t>The printed molds were filled with powdered material.</a:t>
            </a:r>
            <a:endParaRPr sz="1600"/>
          </a:p>
          <a:p>
            <a:pPr indent="0" lvl="0" marL="0" rtl="0" algn="l">
              <a:spcBef>
                <a:spcPts val="1200"/>
              </a:spcBef>
              <a:spcAft>
                <a:spcPts val="1200"/>
              </a:spcAft>
              <a:buNone/>
            </a:pPr>
            <a:r>
              <a:t/>
            </a:r>
            <a:endParaRPr/>
          </a:p>
        </p:txBody>
      </p:sp>
      <p:pic>
        <p:nvPicPr>
          <p:cNvPr id="115" name="Google Shape;115;p20"/>
          <p:cNvPicPr preferRelativeResize="0"/>
          <p:nvPr/>
        </p:nvPicPr>
        <p:blipFill>
          <a:blip r:embed="rId3">
            <a:alphaModFix/>
          </a:blip>
          <a:stretch>
            <a:fillRect/>
          </a:stretch>
        </p:blipFill>
        <p:spPr>
          <a:xfrm>
            <a:off x="5286200" y="3336725"/>
            <a:ext cx="1582776" cy="1402525"/>
          </a:xfrm>
          <a:prstGeom prst="rect">
            <a:avLst/>
          </a:prstGeom>
          <a:noFill/>
          <a:ln>
            <a:noFill/>
          </a:ln>
        </p:spPr>
      </p:pic>
      <p:pic>
        <p:nvPicPr>
          <p:cNvPr id="116" name="Google Shape;116;p20"/>
          <p:cNvPicPr preferRelativeResize="0"/>
          <p:nvPr/>
        </p:nvPicPr>
        <p:blipFill>
          <a:blip r:embed="rId4">
            <a:alphaModFix/>
          </a:blip>
          <a:stretch>
            <a:fillRect/>
          </a:stretch>
        </p:blipFill>
        <p:spPr>
          <a:xfrm>
            <a:off x="7024950" y="3336725"/>
            <a:ext cx="1582776" cy="1402514"/>
          </a:xfrm>
          <a:prstGeom prst="rect">
            <a:avLst/>
          </a:prstGeom>
          <a:noFill/>
          <a:ln>
            <a:noFill/>
          </a:ln>
        </p:spPr>
      </p:pic>
      <p:pic>
        <p:nvPicPr>
          <p:cNvPr id="117" name="Google Shape;117;p20"/>
          <p:cNvPicPr preferRelativeResize="0"/>
          <p:nvPr/>
        </p:nvPicPr>
        <p:blipFill rotWithShape="1">
          <a:blip r:embed="rId5">
            <a:alphaModFix/>
          </a:blip>
          <a:srcRect b="0" l="16929" r="0" t="0"/>
          <a:stretch/>
        </p:blipFill>
        <p:spPr>
          <a:xfrm>
            <a:off x="536250" y="3320725"/>
            <a:ext cx="2332382" cy="1434524"/>
          </a:xfrm>
          <a:prstGeom prst="rect">
            <a:avLst/>
          </a:prstGeom>
          <a:noFill/>
          <a:ln>
            <a:noFill/>
          </a:ln>
        </p:spPr>
      </p:pic>
      <p:pic>
        <p:nvPicPr>
          <p:cNvPr descr="A picture containing floor, indoor&#10;&#10;Description automatically generated" id="118" name="Google Shape;118;p20"/>
          <p:cNvPicPr preferRelativeResize="0"/>
          <p:nvPr/>
        </p:nvPicPr>
        <p:blipFill rotWithShape="1">
          <a:blip r:embed="rId6">
            <a:alphaModFix/>
          </a:blip>
          <a:srcRect b="0" l="0" r="0" t="0"/>
          <a:stretch/>
        </p:blipFill>
        <p:spPr>
          <a:xfrm>
            <a:off x="3024599" y="3320725"/>
            <a:ext cx="2105625" cy="1434525"/>
          </a:xfrm>
          <a:prstGeom prst="rect">
            <a:avLst/>
          </a:prstGeom>
          <a:noFill/>
          <a:ln>
            <a:noFill/>
          </a:ln>
        </p:spPr>
      </p:pic>
      <p:grpSp>
        <p:nvGrpSpPr>
          <p:cNvPr id="119" name="Google Shape;119;p20"/>
          <p:cNvGrpSpPr/>
          <p:nvPr/>
        </p:nvGrpSpPr>
        <p:grpSpPr>
          <a:xfrm>
            <a:off x="5422604" y="740966"/>
            <a:ext cx="3185204" cy="2278881"/>
            <a:chOff x="5613831" y="741000"/>
            <a:chExt cx="2993894" cy="2084025"/>
          </a:xfrm>
        </p:grpSpPr>
        <p:pic>
          <p:nvPicPr>
            <p:cNvPr descr="A picture containing text, indoor&#10;&#10;Description automatically generated" id="120" name="Google Shape;120;p20"/>
            <p:cNvPicPr preferRelativeResize="0"/>
            <p:nvPr/>
          </p:nvPicPr>
          <p:blipFill rotWithShape="1">
            <a:blip r:embed="rId7">
              <a:alphaModFix/>
            </a:blip>
            <a:srcRect b="0" l="0" r="0" t="0"/>
            <a:stretch/>
          </p:blipFill>
          <p:spPr>
            <a:xfrm rot="5400000">
              <a:off x="5387819" y="967017"/>
              <a:ext cx="1808124" cy="1356100"/>
            </a:xfrm>
            <a:prstGeom prst="rect">
              <a:avLst/>
            </a:prstGeom>
            <a:noFill/>
            <a:ln>
              <a:noFill/>
            </a:ln>
          </p:spPr>
        </p:pic>
        <p:pic>
          <p:nvPicPr>
            <p:cNvPr descr="A picture containing indoor, control panel&#10;&#10;Description automatically generated" id="121" name="Google Shape;121;p20"/>
            <p:cNvPicPr preferRelativeResize="0"/>
            <p:nvPr/>
          </p:nvPicPr>
          <p:blipFill rotWithShape="1">
            <a:blip r:embed="rId8">
              <a:alphaModFix/>
            </a:blip>
            <a:srcRect b="0" l="0" r="0" t="0"/>
            <a:stretch/>
          </p:blipFill>
          <p:spPr>
            <a:xfrm rot="5400000">
              <a:off x="7024391" y="967187"/>
              <a:ext cx="1809521" cy="1357148"/>
            </a:xfrm>
            <a:prstGeom prst="rect">
              <a:avLst/>
            </a:prstGeom>
            <a:noFill/>
            <a:ln>
              <a:noFill/>
            </a:ln>
          </p:spPr>
        </p:pic>
        <p:grpSp>
          <p:nvGrpSpPr>
            <p:cNvPr id="122" name="Google Shape;122;p20"/>
            <p:cNvGrpSpPr/>
            <p:nvPr/>
          </p:nvGrpSpPr>
          <p:grpSpPr>
            <a:xfrm>
              <a:off x="5658875" y="2487225"/>
              <a:ext cx="2925775" cy="337800"/>
              <a:chOff x="5658875" y="2639625"/>
              <a:chExt cx="2925775" cy="337800"/>
            </a:xfrm>
          </p:grpSpPr>
          <p:sp>
            <p:nvSpPr>
              <p:cNvPr id="123" name="Google Shape;123;p20"/>
              <p:cNvSpPr txBox="1"/>
              <p:nvPr/>
            </p:nvSpPr>
            <p:spPr>
              <a:xfrm>
                <a:off x="5658875" y="2639625"/>
                <a:ext cx="1311000" cy="33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accent3"/>
                    </a:solidFill>
                    <a:latin typeface="Average"/>
                    <a:ea typeface="Average"/>
                    <a:cs typeface="Average"/>
                    <a:sym typeface="Average"/>
                  </a:rPr>
                  <a:t>N-type (solid)</a:t>
                </a:r>
                <a:r>
                  <a:rPr lang="en" sz="1200">
                    <a:solidFill>
                      <a:schemeClr val="accent3"/>
                    </a:solidFill>
                    <a:latin typeface="Average"/>
                    <a:ea typeface="Average"/>
                    <a:cs typeface="Average"/>
                    <a:sym typeface="Average"/>
                  </a:rPr>
                  <a:t> </a:t>
                </a:r>
                <a:endParaRPr>
                  <a:latin typeface="Average"/>
                  <a:ea typeface="Average"/>
                  <a:cs typeface="Average"/>
                  <a:sym typeface="Average"/>
                </a:endParaRPr>
              </a:p>
            </p:txBody>
          </p:sp>
          <p:sp>
            <p:nvSpPr>
              <p:cNvPr id="124" name="Google Shape;124;p20"/>
              <p:cNvSpPr txBox="1"/>
              <p:nvPr/>
            </p:nvSpPr>
            <p:spPr>
              <a:xfrm>
                <a:off x="7273650" y="2639625"/>
                <a:ext cx="1311000" cy="33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accent3"/>
                    </a:solidFill>
                    <a:latin typeface="Average"/>
                    <a:ea typeface="Average"/>
                    <a:cs typeface="Average"/>
                    <a:sym typeface="Average"/>
                  </a:rPr>
                  <a:t>P</a:t>
                </a:r>
                <a:r>
                  <a:rPr lang="en" sz="1200">
                    <a:solidFill>
                      <a:schemeClr val="accent3"/>
                    </a:solidFill>
                    <a:latin typeface="Average"/>
                    <a:ea typeface="Average"/>
                    <a:cs typeface="Average"/>
                    <a:sym typeface="Average"/>
                  </a:rPr>
                  <a:t>-type (solid) </a:t>
                </a:r>
                <a:endParaRPr>
                  <a:latin typeface="Average"/>
                  <a:ea typeface="Average"/>
                  <a:cs typeface="Average"/>
                  <a:sym typeface="Average"/>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Construction </a:t>
            </a:r>
            <a:endParaRPr/>
          </a:p>
        </p:txBody>
      </p:sp>
      <p:sp>
        <p:nvSpPr>
          <p:cNvPr id="130" name="Google Shape;130;p21"/>
          <p:cNvSpPr txBox="1"/>
          <p:nvPr>
            <p:ph idx="1" type="body"/>
          </p:nvPr>
        </p:nvSpPr>
        <p:spPr>
          <a:xfrm>
            <a:off x="311700" y="960175"/>
            <a:ext cx="4085100" cy="356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Heat Pressing:</a:t>
            </a:r>
            <a:endParaRPr sz="800"/>
          </a:p>
          <a:p>
            <a:pPr indent="-304800" lvl="0" marL="457200" rtl="0" algn="l">
              <a:spcBef>
                <a:spcPts val="1200"/>
              </a:spcBef>
              <a:spcAft>
                <a:spcPts val="0"/>
              </a:spcAft>
              <a:buSzPts val="1200"/>
              <a:buChar char="●"/>
            </a:pPr>
            <a:r>
              <a:rPr lang="en" sz="1200"/>
              <a:t>The material was pressed into the mold with the heat press.</a:t>
            </a:r>
            <a:endParaRPr sz="1200"/>
          </a:p>
          <a:p>
            <a:pPr indent="-304800" lvl="0" marL="457200" rtl="0" algn="l">
              <a:spcBef>
                <a:spcPts val="0"/>
              </a:spcBef>
              <a:spcAft>
                <a:spcPts val="0"/>
              </a:spcAft>
              <a:buSzPts val="1200"/>
              <a:buChar char="●"/>
            </a:pPr>
            <a:r>
              <a:rPr lang="en" sz="1200"/>
              <a:t>The temperature and pressing force of the heat press were varied for different samples to investigate the effect on the resulting TE part.</a:t>
            </a:r>
            <a:endParaRPr/>
          </a:p>
        </p:txBody>
      </p:sp>
      <p:pic>
        <p:nvPicPr>
          <p:cNvPr id="131" name="Google Shape;131;p21"/>
          <p:cNvPicPr preferRelativeResize="0"/>
          <p:nvPr/>
        </p:nvPicPr>
        <p:blipFill rotWithShape="1">
          <a:blip r:embed="rId3">
            <a:alphaModFix/>
          </a:blip>
          <a:srcRect b="1837" l="553" r="553" t="1431"/>
          <a:stretch/>
        </p:blipFill>
        <p:spPr>
          <a:xfrm>
            <a:off x="4092500" y="3552175"/>
            <a:ext cx="4627200" cy="1269675"/>
          </a:xfrm>
          <a:prstGeom prst="rect">
            <a:avLst/>
          </a:prstGeom>
          <a:noFill/>
          <a:ln>
            <a:noFill/>
          </a:ln>
        </p:spPr>
      </p:pic>
      <p:graphicFrame>
        <p:nvGraphicFramePr>
          <p:cNvPr id="132" name="Google Shape;132;p21"/>
          <p:cNvGraphicFramePr/>
          <p:nvPr/>
        </p:nvGraphicFramePr>
        <p:xfrm>
          <a:off x="531325" y="3156800"/>
          <a:ext cx="3000000" cy="3000000"/>
        </p:xfrm>
        <a:graphic>
          <a:graphicData uri="http://schemas.openxmlformats.org/drawingml/2006/table">
            <a:tbl>
              <a:tblPr>
                <a:noFill/>
                <a:tableStyleId>{C61AEE2E-679B-4B53-9716-C6C89D2BFE27}</a:tableStyleId>
              </a:tblPr>
              <a:tblGrid>
                <a:gridCol w="1152675"/>
                <a:gridCol w="681475"/>
                <a:gridCol w="681475"/>
                <a:gridCol w="681475"/>
              </a:tblGrid>
              <a:tr h="415675">
                <a:tc>
                  <a:txBody>
                    <a:bodyPr/>
                    <a:lstStyle/>
                    <a:p>
                      <a:pPr indent="0" lvl="0" marL="0" rtl="0" algn="ctr">
                        <a:spcBef>
                          <a:spcPts val="0"/>
                        </a:spcBef>
                        <a:spcAft>
                          <a:spcPts val="0"/>
                        </a:spcAft>
                        <a:buNone/>
                      </a:pPr>
                      <a:r>
                        <a:rPr b="1" lang="en" sz="1000">
                          <a:solidFill>
                            <a:srgbClr val="D1D5DB"/>
                          </a:solidFill>
                        </a:rPr>
                        <a:t>Temperature (℃)</a:t>
                      </a:r>
                      <a:endParaRPr sz="1000"/>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D1D5DB"/>
                          </a:solidFill>
                        </a:rPr>
                        <a:t>Force 1</a:t>
                      </a:r>
                      <a:endParaRPr sz="1000"/>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D1D5DB"/>
                          </a:solidFill>
                        </a:rPr>
                        <a:t>Force 2</a:t>
                      </a:r>
                      <a:endParaRPr sz="1000"/>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D1D5DB"/>
                          </a:solidFill>
                        </a:rPr>
                        <a:t>Force 3</a:t>
                      </a:r>
                      <a:endParaRPr sz="1000"/>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r>
              <a:tr h="295050">
                <a:tc>
                  <a:txBody>
                    <a:bodyPr/>
                    <a:lstStyle/>
                    <a:p>
                      <a:pPr indent="0" lvl="0" marL="0" rtl="0" algn="ctr">
                        <a:spcBef>
                          <a:spcPts val="0"/>
                        </a:spcBef>
                        <a:spcAft>
                          <a:spcPts val="0"/>
                        </a:spcAft>
                        <a:buNone/>
                      </a:pPr>
                      <a:r>
                        <a:rPr lang="en" sz="1000">
                          <a:solidFill>
                            <a:srgbClr val="D1D5DB"/>
                          </a:solidFill>
                        </a:rPr>
                        <a:t>Room Temp (~25)</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D1D5DB"/>
                          </a:solidFill>
                        </a:rPr>
                        <a:t>Hand</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D1D5DB"/>
                          </a:solidFill>
                        </a:rPr>
                        <a:t>40%</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D1D5DB"/>
                          </a:solidFill>
                        </a:rPr>
                        <a:t>60%</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r>
              <a:tr h="295050">
                <a:tc>
                  <a:txBody>
                    <a:bodyPr/>
                    <a:lstStyle/>
                    <a:p>
                      <a:pPr indent="0" lvl="0" marL="0" rtl="0" algn="ctr">
                        <a:spcBef>
                          <a:spcPts val="0"/>
                        </a:spcBef>
                        <a:spcAft>
                          <a:spcPts val="0"/>
                        </a:spcAft>
                        <a:buNone/>
                      </a:pPr>
                      <a:r>
                        <a:rPr lang="en" sz="1000">
                          <a:solidFill>
                            <a:srgbClr val="D1D5DB"/>
                          </a:solidFill>
                        </a:rPr>
                        <a:t>75 </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D1D5DB"/>
                          </a:solidFill>
                        </a:rPr>
                        <a:t>Hand</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D1D5DB"/>
                          </a:solidFill>
                        </a:rPr>
                        <a:t>40%</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D1D5DB"/>
                          </a:solidFill>
                        </a:rPr>
                        <a:t>60%</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r>
              <a:tr h="295050">
                <a:tc>
                  <a:txBody>
                    <a:bodyPr/>
                    <a:lstStyle/>
                    <a:p>
                      <a:pPr indent="0" lvl="0" marL="0" rtl="0" algn="ctr">
                        <a:spcBef>
                          <a:spcPts val="0"/>
                        </a:spcBef>
                        <a:spcAft>
                          <a:spcPts val="0"/>
                        </a:spcAft>
                        <a:buNone/>
                      </a:pPr>
                      <a:r>
                        <a:rPr lang="en" sz="1000">
                          <a:solidFill>
                            <a:srgbClr val="D1D5DB"/>
                          </a:solidFill>
                        </a:rPr>
                        <a:t>150</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D1D5DB"/>
                          </a:solidFill>
                        </a:rPr>
                        <a:t>Hand</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D1D5DB"/>
                          </a:solidFill>
                        </a:rPr>
                        <a:t>40%</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rgbClr val="D1D5DB"/>
                          </a:solidFill>
                        </a:rPr>
                        <a:t>60%</a:t>
                      </a:r>
                      <a:endParaRPr sz="1000">
                        <a:solidFill>
                          <a:srgbClr val="D1D5DB"/>
                        </a:solidFill>
                      </a:endParaRPr>
                    </a:p>
                  </a:txBody>
                  <a:tcPr marT="91425" marB="91425" marR="91425" marL="91425" anchor="ctr">
                    <a:lnL cap="flat" cmpd="sng" w="9525">
                      <a:solidFill>
                        <a:srgbClr val="D1D5DB"/>
                      </a:solidFill>
                      <a:prstDash val="solid"/>
                      <a:round/>
                      <a:headEnd len="sm" w="sm" type="none"/>
                      <a:tailEnd len="sm" w="sm" type="none"/>
                    </a:lnL>
                    <a:lnR cap="flat" cmpd="sng" w="9525">
                      <a:solidFill>
                        <a:srgbClr val="D1D5DB"/>
                      </a:solidFill>
                      <a:prstDash val="solid"/>
                      <a:round/>
                      <a:headEnd len="sm" w="sm" type="none"/>
                      <a:tailEnd len="sm" w="sm" type="none"/>
                    </a:lnR>
                    <a:lnT cap="flat" cmpd="sng" w="9525">
                      <a:solidFill>
                        <a:srgbClr val="D1D5DB"/>
                      </a:solidFill>
                      <a:prstDash val="solid"/>
                      <a:round/>
                      <a:headEnd len="sm" w="sm" type="none"/>
                      <a:tailEnd len="sm" w="sm" type="none"/>
                    </a:lnT>
                    <a:lnB cap="flat" cmpd="sng" w="9525">
                      <a:solidFill>
                        <a:srgbClr val="D1D5DB"/>
                      </a:solidFill>
                      <a:prstDash val="solid"/>
                      <a:round/>
                      <a:headEnd len="sm" w="sm" type="none"/>
                      <a:tailEnd len="sm" w="sm" type="none"/>
                    </a:lnB>
                  </a:tcPr>
                </a:tc>
              </a:tr>
            </a:tbl>
          </a:graphicData>
        </a:graphic>
      </p:graphicFrame>
      <p:pic>
        <p:nvPicPr>
          <p:cNvPr id="133" name="Google Shape;133;p21"/>
          <p:cNvPicPr preferRelativeResize="0"/>
          <p:nvPr/>
        </p:nvPicPr>
        <p:blipFill rotWithShape="1">
          <a:blip r:embed="rId4">
            <a:alphaModFix/>
          </a:blip>
          <a:srcRect b="0" l="0" r="15987" t="0"/>
          <a:stretch/>
        </p:blipFill>
        <p:spPr>
          <a:xfrm>
            <a:off x="4842803" y="445025"/>
            <a:ext cx="1785796" cy="2834176"/>
          </a:xfrm>
          <a:prstGeom prst="rect">
            <a:avLst/>
          </a:prstGeom>
          <a:noFill/>
          <a:ln>
            <a:noFill/>
          </a:ln>
        </p:spPr>
      </p:pic>
      <p:pic>
        <p:nvPicPr>
          <p:cNvPr id="134" name="Google Shape;134;p21"/>
          <p:cNvPicPr preferRelativeResize="0"/>
          <p:nvPr/>
        </p:nvPicPr>
        <p:blipFill>
          <a:blip r:embed="rId5">
            <a:alphaModFix/>
          </a:blip>
          <a:stretch>
            <a:fillRect/>
          </a:stretch>
        </p:blipFill>
        <p:spPr>
          <a:xfrm>
            <a:off x="7217600" y="445025"/>
            <a:ext cx="1502100" cy="2834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